
<file path=[Content_Types].xml><?xml version="1.0" encoding="utf-8"?>
<Types xmlns="http://schemas.openxmlformats.org/package/2006/content-types">
  <Default Extension="bin" ContentType="application/vnd.openxmlformats-officedocument.oleObject"/>
  <Default Extension="doc" ContentType="application/msword"/>
  <Default Extension="emf" ContentType="image/x-emf"/>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autoCompressPictures="0">
  <p:sldMasterIdLst>
    <p:sldMasterId id="2147483660" r:id="rId4"/>
  </p:sldMasterIdLst>
  <p:notesMasterIdLst>
    <p:notesMasterId r:id="rId38"/>
  </p:notesMasterIdLst>
  <p:sldIdLst>
    <p:sldId id="256" r:id="rId5"/>
    <p:sldId id="290" r:id="rId6"/>
    <p:sldId id="291" r:id="rId7"/>
    <p:sldId id="292" r:id="rId8"/>
    <p:sldId id="321" r:id="rId9"/>
    <p:sldId id="293" r:id="rId10"/>
    <p:sldId id="294" r:id="rId11"/>
    <p:sldId id="295" r:id="rId12"/>
    <p:sldId id="296" r:id="rId13"/>
    <p:sldId id="320" r:id="rId14"/>
    <p:sldId id="319" r:id="rId15"/>
    <p:sldId id="297" r:id="rId16"/>
    <p:sldId id="298" r:id="rId17"/>
    <p:sldId id="318" r:id="rId18"/>
    <p:sldId id="299" r:id="rId19"/>
    <p:sldId id="300" r:id="rId20"/>
    <p:sldId id="301" r:id="rId21"/>
    <p:sldId id="302" r:id="rId22"/>
    <p:sldId id="303" r:id="rId23"/>
    <p:sldId id="304" r:id="rId24"/>
    <p:sldId id="305" r:id="rId25"/>
    <p:sldId id="306" r:id="rId26"/>
    <p:sldId id="317" r:id="rId27"/>
    <p:sldId id="307" r:id="rId28"/>
    <p:sldId id="308" r:id="rId29"/>
    <p:sldId id="309" r:id="rId30"/>
    <p:sldId id="316" r:id="rId31"/>
    <p:sldId id="310" r:id="rId32"/>
    <p:sldId id="315" r:id="rId33"/>
    <p:sldId id="311" r:id="rId34"/>
    <p:sldId id="313" r:id="rId35"/>
    <p:sldId id="314" r:id="rId36"/>
    <p:sldId id="284" r:id="rId37"/>
  </p:sldIdLst>
  <p:sldSz cx="9144000" cy="6858000" type="screen4x3"/>
  <p:notesSz cx="6724650" cy="98742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imangele Radebe" initials="SR"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C8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5549"/>
    <p:restoredTop sz="94694"/>
  </p:normalViewPr>
  <p:slideViewPr>
    <p:cSldViewPr snapToGrid="0" snapToObjects="1">
      <p:cViewPr varScale="1">
        <p:scale>
          <a:sx n="81" d="100"/>
          <a:sy n="81" d="100"/>
        </p:scale>
        <p:origin x="1042" y="62"/>
      </p:cViewPr>
      <p:guideLst>
        <p:guide orient="horz" pos="2160"/>
        <p:guide pos="2880"/>
      </p:guideLst>
    </p:cSldViewPr>
  </p:slideViewPr>
  <p:notesTextViewPr>
    <p:cViewPr>
      <p:scale>
        <a:sx n="1" d="1"/>
        <a:sy n="1" d="1"/>
      </p:scale>
      <p:origin x="0" y="0"/>
    </p:cViewPr>
  </p:notesTextViewPr>
  <p:sorterViewPr>
    <p:cViewPr>
      <p:scale>
        <a:sx n="100" d="100"/>
        <a:sy n="100" d="100"/>
      </p:scale>
      <p:origin x="0" y="288"/>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commentAuthors" Target="commentAuthors.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ableStyles" Target="tableStyle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image" Target="../media/image7.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2"/>
            <a:ext cx="2914015" cy="495427"/>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09080" y="2"/>
            <a:ext cx="2914015" cy="495427"/>
          </a:xfrm>
          <a:prstGeom prst="rect">
            <a:avLst/>
          </a:prstGeom>
        </p:spPr>
        <p:txBody>
          <a:bodyPr vert="horz" lIns="91440" tIns="45720" rIns="91440" bIns="45720" rtlCol="0"/>
          <a:lstStyle>
            <a:lvl1pPr algn="r">
              <a:defRPr sz="1200"/>
            </a:lvl1pPr>
          </a:lstStyle>
          <a:p>
            <a:fld id="{A357C929-F5A2-B944-A14F-16451897D16C}" type="datetimeFigureOut">
              <a:rPr lang="en-US" smtClean="0"/>
              <a:t>7/26/2022</a:t>
            </a:fld>
            <a:endParaRPr lang="en-US" dirty="0"/>
          </a:p>
        </p:txBody>
      </p:sp>
      <p:sp>
        <p:nvSpPr>
          <p:cNvPr id="4" name="Slide Image Placeholder 3"/>
          <p:cNvSpPr>
            <a:spLocks noGrp="1" noRot="1" noChangeAspect="1"/>
          </p:cNvSpPr>
          <p:nvPr>
            <p:ph type="sldImg" idx="2"/>
          </p:nvPr>
        </p:nvSpPr>
        <p:spPr>
          <a:xfrm>
            <a:off x="1139825" y="1233488"/>
            <a:ext cx="4445000" cy="333375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72465" y="4751983"/>
            <a:ext cx="5379720" cy="3887986"/>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1" y="9378824"/>
            <a:ext cx="2914015" cy="495426"/>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09080" y="9378824"/>
            <a:ext cx="2914015" cy="495426"/>
          </a:xfrm>
          <a:prstGeom prst="rect">
            <a:avLst/>
          </a:prstGeom>
        </p:spPr>
        <p:txBody>
          <a:bodyPr vert="horz" lIns="91440" tIns="45720" rIns="91440" bIns="45720" rtlCol="0" anchor="b"/>
          <a:lstStyle>
            <a:lvl1pPr algn="r">
              <a:defRPr sz="1200"/>
            </a:lvl1pPr>
          </a:lstStyle>
          <a:p>
            <a:fld id="{50B2B449-F1C8-6F47-A588-55ED763A9793}" type="slidenum">
              <a:rPr lang="en-US" smtClean="0"/>
              <a:t>‹#›</a:t>
            </a:fld>
            <a:endParaRPr lang="en-US" dirty="0"/>
          </a:p>
        </p:txBody>
      </p:sp>
    </p:spTree>
    <p:extLst>
      <p:ext uri="{BB962C8B-B14F-4D97-AF65-F5344CB8AC3E}">
        <p14:creationId xmlns:p14="http://schemas.microsoft.com/office/powerpoint/2010/main" val="4599813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0B2B449-F1C8-6F47-A588-55ED763A9793}" type="slidenum">
              <a:rPr lang="en-US" smtClean="0"/>
              <a:t>0</a:t>
            </a:fld>
            <a:endParaRPr lang="en-US" dirty="0"/>
          </a:p>
        </p:txBody>
      </p:sp>
    </p:spTree>
    <p:extLst>
      <p:ext uri="{BB962C8B-B14F-4D97-AF65-F5344CB8AC3E}">
        <p14:creationId xmlns:p14="http://schemas.microsoft.com/office/powerpoint/2010/main" val="11408512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0B2B449-F1C8-6F47-A588-55ED763A9793}" type="slidenum">
              <a:rPr lang="en-US" smtClean="0"/>
              <a:t>32</a:t>
            </a:fld>
            <a:endParaRPr lang="en-US" dirty="0"/>
          </a:p>
        </p:txBody>
      </p:sp>
    </p:spTree>
    <p:extLst>
      <p:ext uri="{BB962C8B-B14F-4D97-AF65-F5344CB8AC3E}">
        <p14:creationId xmlns:p14="http://schemas.microsoft.com/office/powerpoint/2010/main" val="209774943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4" name="Date Placeholder 13"/>
          <p:cNvSpPr>
            <a:spLocks noGrp="1"/>
          </p:cNvSpPr>
          <p:nvPr>
            <p:ph type="dt" sz="half" idx="10"/>
          </p:nvPr>
        </p:nvSpPr>
        <p:spPr>
          <a:xfrm>
            <a:off x="2122260" y="5913438"/>
            <a:ext cx="4899479" cy="301756"/>
          </a:xfrm>
          <a:prstGeom prst="rect">
            <a:avLst/>
          </a:prstGeom>
        </p:spPr>
        <p:txBody>
          <a:bodyPr/>
          <a:lstStyle>
            <a:lvl1pPr algn="ctr">
              <a:defRPr sz="1600" b="0" i="0" baseline="0">
                <a:solidFill>
                  <a:schemeClr val="bg1"/>
                </a:solidFill>
                <a:latin typeface="Arial" charset="0"/>
              </a:defRPr>
            </a:lvl1pPr>
          </a:lstStyle>
          <a:p>
            <a:endParaRPr lang="en-US" dirty="0"/>
          </a:p>
        </p:txBody>
      </p:sp>
      <p:sp>
        <p:nvSpPr>
          <p:cNvPr id="17" name="Title 16"/>
          <p:cNvSpPr>
            <a:spLocks noGrp="1"/>
          </p:cNvSpPr>
          <p:nvPr>
            <p:ph type="title" hasCustomPrompt="1"/>
          </p:nvPr>
        </p:nvSpPr>
        <p:spPr>
          <a:xfrm>
            <a:off x="1199696" y="4005620"/>
            <a:ext cx="6744607" cy="514117"/>
          </a:xfrm>
        </p:spPr>
        <p:txBody>
          <a:bodyPr>
            <a:noAutofit/>
          </a:bodyPr>
          <a:lstStyle>
            <a:lvl1pPr algn="ctr">
              <a:defRPr sz="3200" b="1" i="0" baseline="0">
                <a:solidFill>
                  <a:schemeClr val="bg1"/>
                </a:solidFill>
                <a:latin typeface="Arial" charset="0"/>
              </a:defRPr>
            </a:lvl1pPr>
          </a:lstStyle>
          <a:p>
            <a:r>
              <a:rPr lang="en-US" dirty="0"/>
              <a:t>Click to edit Title</a:t>
            </a:r>
          </a:p>
        </p:txBody>
      </p:sp>
      <p:sp>
        <p:nvSpPr>
          <p:cNvPr id="4" name="Text Placeholder 3"/>
          <p:cNvSpPr>
            <a:spLocks noGrp="1"/>
          </p:cNvSpPr>
          <p:nvPr>
            <p:ph type="body" sz="quarter" idx="11" hasCustomPrompt="1"/>
          </p:nvPr>
        </p:nvSpPr>
        <p:spPr>
          <a:xfrm>
            <a:off x="2138589" y="4992693"/>
            <a:ext cx="4866821" cy="488950"/>
          </a:xfrm>
        </p:spPr>
        <p:txBody>
          <a:bodyPr>
            <a:normAutofit/>
          </a:bodyPr>
          <a:lstStyle>
            <a:lvl1pPr marL="0" indent="0" algn="ctr">
              <a:buFontTx/>
              <a:buNone/>
              <a:defRPr sz="2400" baseline="0">
                <a:solidFill>
                  <a:schemeClr val="bg1"/>
                </a:solidFill>
              </a:defRPr>
            </a:lvl1pPr>
          </a:lstStyle>
          <a:p>
            <a:pPr lvl="0"/>
            <a:r>
              <a:rPr lang="en-US" dirty="0"/>
              <a:t>Click to edit Master Division</a:t>
            </a:r>
          </a:p>
        </p:txBody>
      </p:sp>
    </p:spTree>
    <p:extLst>
      <p:ext uri="{BB962C8B-B14F-4D97-AF65-F5344CB8AC3E}">
        <p14:creationId xmlns:p14="http://schemas.microsoft.com/office/powerpoint/2010/main" val="2216063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fld id="{B540B12B-D968-2643-8E7F-238A3C456CC9}" type="slidenum">
              <a:rPr lang="en-US" smtClean="0"/>
              <a:pPr/>
              <a:t>‹#›</a:t>
            </a:fld>
            <a:endParaRPr lang="en-US" dirty="0"/>
          </a:p>
        </p:txBody>
      </p:sp>
      <p:sp>
        <p:nvSpPr>
          <p:cNvPr id="12" name="Text Placeholder 11"/>
          <p:cNvSpPr>
            <a:spLocks noGrp="1"/>
          </p:cNvSpPr>
          <p:nvPr>
            <p:ph type="body" sz="quarter" idx="11"/>
          </p:nvPr>
        </p:nvSpPr>
        <p:spPr>
          <a:xfrm>
            <a:off x="341312" y="1844673"/>
            <a:ext cx="8370887" cy="4248151"/>
          </a:xfrm>
        </p:spPr>
        <p:txBody>
          <a:bodyPr>
            <a:normAutofit/>
          </a:bodyPr>
          <a:lstStyle>
            <a:lvl1pPr marL="0" indent="0">
              <a:lnSpc>
                <a:spcPct val="100000"/>
              </a:lnSpc>
              <a:spcBef>
                <a:spcPts val="0"/>
              </a:spcBef>
              <a:buFontTx/>
              <a:buNone/>
              <a:defRPr sz="1800"/>
            </a:lvl1pPr>
            <a:lvl2pPr marL="457200" indent="0">
              <a:buFontTx/>
              <a:buNone/>
              <a:defRPr sz="1800">
                <a:solidFill>
                  <a:schemeClr val="tx1">
                    <a:lumMod val="75000"/>
                    <a:lumOff val="25000"/>
                  </a:schemeClr>
                </a:solidFill>
              </a:defRPr>
            </a:lvl2pPr>
            <a:lvl3pPr marL="914400" indent="0">
              <a:buFontTx/>
              <a:buNone/>
              <a:defRPr sz="1800">
                <a:solidFill>
                  <a:schemeClr val="tx1">
                    <a:lumMod val="75000"/>
                    <a:lumOff val="25000"/>
                  </a:schemeClr>
                </a:solidFill>
              </a:defRPr>
            </a:lvl3pPr>
            <a:lvl4pPr marL="1371600" indent="0">
              <a:buFontTx/>
              <a:buNone/>
              <a:defRPr sz="1800">
                <a:solidFill>
                  <a:schemeClr val="tx1">
                    <a:lumMod val="75000"/>
                    <a:lumOff val="25000"/>
                  </a:schemeClr>
                </a:solidFill>
              </a:defRPr>
            </a:lvl4pPr>
            <a:lvl5pPr marL="1828800" indent="0">
              <a:buFontTx/>
              <a:buNone/>
              <a:defRPr sz="18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ext Placeholder 16"/>
          <p:cNvSpPr>
            <a:spLocks noGrp="1"/>
          </p:cNvSpPr>
          <p:nvPr>
            <p:ph type="body" sz="quarter" idx="12"/>
          </p:nvPr>
        </p:nvSpPr>
        <p:spPr>
          <a:xfrm>
            <a:off x="341313" y="1052513"/>
            <a:ext cx="7886700" cy="437806"/>
          </a:xfrm>
        </p:spPr>
        <p:txBody>
          <a:bodyPr>
            <a:normAutofit/>
          </a:bodyPr>
          <a:lstStyle>
            <a:lvl1pPr>
              <a:defRPr sz="2000" b="1"/>
            </a:lvl1pPr>
          </a:lstStyle>
          <a:p>
            <a:pPr lvl="0"/>
            <a:r>
              <a:rPr lang="en-US"/>
              <a:t>Click to edit Master text styles</a:t>
            </a:r>
          </a:p>
        </p:txBody>
      </p:sp>
    </p:spTree>
    <p:extLst>
      <p:ext uri="{BB962C8B-B14F-4D97-AF65-F5344CB8AC3E}">
        <p14:creationId xmlns:p14="http://schemas.microsoft.com/office/powerpoint/2010/main" val="7607280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 Bullet Poi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fld id="{B540B12B-D968-2643-8E7F-238A3C456CC9}" type="slidenum">
              <a:rPr lang="en-US" smtClean="0"/>
              <a:pPr/>
              <a:t>‹#›</a:t>
            </a:fld>
            <a:endParaRPr lang="en-US" dirty="0"/>
          </a:p>
        </p:txBody>
      </p:sp>
      <p:sp>
        <p:nvSpPr>
          <p:cNvPr id="12" name="Text Placeholder 11"/>
          <p:cNvSpPr>
            <a:spLocks noGrp="1"/>
          </p:cNvSpPr>
          <p:nvPr>
            <p:ph type="body" sz="quarter" idx="11"/>
          </p:nvPr>
        </p:nvSpPr>
        <p:spPr>
          <a:xfrm>
            <a:off x="341312" y="1844673"/>
            <a:ext cx="8370887" cy="4248151"/>
          </a:xfrm>
        </p:spPr>
        <p:txBody>
          <a:bodyPr>
            <a:normAutofit/>
          </a:bodyPr>
          <a:lstStyle>
            <a:lvl1pPr marL="285750" indent="-285750">
              <a:lnSpc>
                <a:spcPct val="90000"/>
              </a:lnSpc>
              <a:spcBef>
                <a:spcPts val="0"/>
              </a:spcBef>
              <a:buFontTx/>
              <a:buBlip>
                <a:blip r:embed="rId2"/>
              </a:buBlip>
              <a:defRPr sz="1800"/>
            </a:lvl1pPr>
            <a:lvl2pPr marL="685800" indent="-228600">
              <a:lnSpc>
                <a:spcPct val="90000"/>
              </a:lnSpc>
              <a:spcBef>
                <a:spcPts val="0"/>
              </a:spcBef>
              <a:buFontTx/>
              <a:buBlip>
                <a:blip r:embed="rId2"/>
              </a:buBlip>
              <a:defRPr sz="1800">
                <a:solidFill>
                  <a:schemeClr val="tx1">
                    <a:lumMod val="75000"/>
                    <a:lumOff val="25000"/>
                  </a:schemeClr>
                </a:solidFill>
              </a:defRPr>
            </a:lvl2pPr>
            <a:lvl3pPr marL="1143000" indent="-228600">
              <a:lnSpc>
                <a:spcPct val="90000"/>
              </a:lnSpc>
              <a:spcBef>
                <a:spcPts val="0"/>
              </a:spcBef>
              <a:buFontTx/>
              <a:buBlip>
                <a:blip r:embed="rId2"/>
              </a:buBlip>
              <a:defRPr sz="1800">
                <a:solidFill>
                  <a:schemeClr val="tx1">
                    <a:lumMod val="75000"/>
                    <a:lumOff val="25000"/>
                  </a:schemeClr>
                </a:solidFill>
              </a:defRPr>
            </a:lvl3pPr>
            <a:lvl4pPr marL="1600200" indent="-228600">
              <a:lnSpc>
                <a:spcPct val="90000"/>
              </a:lnSpc>
              <a:spcBef>
                <a:spcPts val="0"/>
              </a:spcBef>
              <a:buFontTx/>
              <a:buBlip>
                <a:blip r:embed="rId2"/>
              </a:buBlip>
              <a:defRPr sz="1800">
                <a:solidFill>
                  <a:schemeClr val="tx1">
                    <a:lumMod val="75000"/>
                    <a:lumOff val="25000"/>
                  </a:schemeClr>
                </a:solidFill>
              </a:defRPr>
            </a:lvl4pPr>
            <a:lvl5pPr marL="2057400" indent="-228600">
              <a:lnSpc>
                <a:spcPct val="90000"/>
              </a:lnSpc>
              <a:spcBef>
                <a:spcPts val="0"/>
              </a:spcBef>
              <a:buFontTx/>
              <a:buBlip>
                <a:blip r:embed="rId2"/>
              </a:buBlip>
              <a:defRPr sz="18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ext Placeholder 16"/>
          <p:cNvSpPr>
            <a:spLocks noGrp="1"/>
          </p:cNvSpPr>
          <p:nvPr>
            <p:ph type="body" sz="quarter" idx="12"/>
          </p:nvPr>
        </p:nvSpPr>
        <p:spPr>
          <a:xfrm>
            <a:off x="341313" y="1052513"/>
            <a:ext cx="7886700" cy="437806"/>
          </a:xfrm>
        </p:spPr>
        <p:txBody>
          <a:bodyPr>
            <a:normAutofit/>
          </a:bodyPr>
          <a:lstStyle>
            <a:lvl1pPr>
              <a:defRPr sz="2000" b="1"/>
            </a:lvl1pPr>
          </a:lstStyle>
          <a:p>
            <a:pPr lvl="0"/>
            <a:r>
              <a:rPr lang="en-US"/>
              <a:t>Click to edit Master text styles</a:t>
            </a:r>
          </a:p>
        </p:txBody>
      </p:sp>
    </p:spTree>
    <p:extLst>
      <p:ext uri="{BB962C8B-B14F-4D97-AF65-F5344CB8AC3E}">
        <p14:creationId xmlns:p14="http://schemas.microsoft.com/office/powerpoint/2010/main" val="8015662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Image">
    <p:spTree>
      <p:nvGrpSpPr>
        <p:cNvPr id="1" name=""/>
        <p:cNvGrpSpPr/>
        <p:nvPr/>
      </p:nvGrpSpPr>
      <p:grpSpPr>
        <a:xfrm>
          <a:off x="0" y="0"/>
          <a:ext cx="0" cy="0"/>
          <a:chOff x="0" y="0"/>
          <a:chExt cx="0" cy="0"/>
        </a:xfrm>
      </p:grpSpPr>
      <p:sp>
        <p:nvSpPr>
          <p:cNvPr id="6" name="Title Placeholder 1"/>
          <p:cNvSpPr>
            <a:spLocks noGrp="1"/>
          </p:cNvSpPr>
          <p:nvPr>
            <p:ph type="title"/>
          </p:nvPr>
        </p:nvSpPr>
        <p:spPr>
          <a:xfrm>
            <a:off x="341993" y="441325"/>
            <a:ext cx="7886700" cy="532606"/>
          </a:xfrm>
          <a:prstGeom prst="rect">
            <a:avLst/>
          </a:prstGeom>
        </p:spPr>
        <p:txBody>
          <a:bodyPr vert="horz" lIns="91440" tIns="45720" rIns="91440" bIns="45720" rtlCol="0" anchor="t" anchorCtr="0">
            <a:normAutofit/>
          </a:bodyPr>
          <a:lstStyle/>
          <a:p>
            <a:r>
              <a:rPr lang="en-US"/>
              <a:t>Click to edit Master title style</a:t>
            </a:r>
            <a:endParaRPr lang="en-US" dirty="0"/>
          </a:p>
        </p:txBody>
      </p:sp>
      <p:sp>
        <p:nvSpPr>
          <p:cNvPr id="10" name="Slide Number Placeholder 5"/>
          <p:cNvSpPr>
            <a:spLocks noGrp="1"/>
          </p:cNvSpPr>
          <p:nvPr>
            <p:ph type="sldNum" sz="quarter" idx="4"/>
          </p:nvPr>
        </p:nvSpPr>
        <p:spPr>
          <a:xfrm>
            <a:off x="341993" y="6429826"/>
            <a:ext cx="2057400" cy="365125"/>
          </a:xfrm>
          <a:prstGeom prst="rect">
            <a:avLst/>
          </a:prstGeom>
        </p:spPr>
        <p:txBody>
          <a:bodyPr vert="horz" lIns="91440" tIns="45720" rIns="91440" bIns="45720" rtlCol="0" anchor="ctr"/>
          <a:lstStyle>
            <a:lvl1pPr algn="l">
              <a:defRPr sz="1200" b="0" i="0">
                <a:solidFill>
                  <a:srgbClr val="004C85"/>
                </a:solidFill>
                <a:latin typeface="Arial" charset="0"/>
              </a:defRPr>
            </a:lvl1pPr>
          </a:lstStyle>
          <a:p>
            <a:fld id="{B540B12B-D968-2643-8E7F-238A3C456CC9}" type="slidenum">
              <a:rPr lang="en-US" smtClean="0"/>
              <a:pPr/>
              <a:t>‹#›</a:t>
            </a:fld>
            <a:endParaRPr lang="en-US" dirty="0"/>
          </a:p>
        </p:txBody>
      </p:sp>
      <p:sp>
        <p:nvSpPr>
          <p:cNvPr id="3" name="Text Placeholder 2"/>
          <p:cNvSpPr>
            <a:spLocks noGrp="1"/>
          </p:cNvSpPr>
          <p:nvPr>
            <p:ph type="body" sz="quarter" idx="10"/>
          </p:nvPr>
        </p:nvSpPr>
        <p:spPr>
          <a:xfrm>
            <a:off x="341993" y="1052513"/>
            <a:ext cx="7886700" cy="437807"/>
          </a:xfrm>
        </p:spPr>
        <p:txBody>
          <a:bodyPr/>
          <a:lstStyle>
            <a:lvl1pPr>
              <a:defRPr b="1"/>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5" name="Content Placeholder 4"/>
          <p:cNvSpPr>
            <a:spLocks noGrp="1"/>
          </p:cNvSpPr>
          <p:nvPr>
            <p:ph sz="quarter" idx="11"/>
          </p:nvPr>
        </p:nvSpPr>
        <p:spPr>
          <a:xfrm>
            <a:off x="341312" y="1844674"/>
            <a:ext cx="8370887" cy="4248151"/>
          </a:xfrm>
        </p:spPr>
        <p:txBody>
          <a:bodyPr>
            <a:normAutofit/>
          </a:bodyPr>
          <a:lstStyle>
            <a:lvl1pPr>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Tree>
    <p:extLst>
      <p:ext uri="{BB962C8B-B14F-4D97-AF65-F5344CB8AC3E}">
        <p14:creationId xmlns:p14="http://schemas.microsoft.com/office/powerpoint/2010/main" val="7593990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784821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emf"/><Relationship Id="rId3" Type="http://schemas.openxmlformats.org/officeDocument/2006/relationships/slideLayout" Target="../slideLayouts/slideLayout3.xml"/><Relationship Id="rId7" Type="http://schemas.openxmlformats.org/officeDocument/2006/relationships/image" Target="../media/image1.w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3.w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1993" y="441325"/>
            <a:ext cx="7886700" cy="532606"/>
          </a:xfrm>
          <a:prstGeom prst="rect">
            <a:avLst/>
          </a:prstGeom>
        </p:spPr>
        <p:txBody>
          <a:bodyPr vert="horz" lIns="91440" tIns="45720" rIns="91440" bIns="45720" rtlCol="0" anchor="t" anchorCtr="0">
            <a:normAutofit/>
          </a:bodyPr>
          <a:lstStyle/>
          <a:p>
            <a:r>
              <a:rPr lang="en-US" dirty="0"/>
              <a:t>Click to edit Master Headline</a:t>
            </a:r>
          </a:p>
        </p:txBody>
      </p:sp>
      <p:sp>
        <p:nvSpPr>
          <p:cNvPr id="3" name="Text Placeholder 2"/>
          <p:cNvSpPr>
            <a:spLocks noGrp="1"/>
          </p:cNvSpPr>
          <p:nvPr>
            <p:ph type="body" idx="1"/>
          </p:nvPr>
        </p:nvSpPr>
        <p:spPr>
          <a:xfrm>
            <a:off x="341993" y="1052513"/>
            <a:ext cx="7886700" cy="433268"/>
          </a:xfrm>
          <a:prstGeom prst="rect">
            <a:avLst/>
          </a:prstGeom>
        </p:spPr>
        <p:txBody>
          <a:bodyPr vert="horz" lIns="91440" tIns="45720" rIns="91440" bIns="45720" rtlCol="0">
            <a:normAutofit/>
          </a:bodyPr>
          <a:lstStyle/>
          <a:p>
            <a:pPr lvl="0"/>
            <a:r>
              <a:rPr lang="en-US" b="1" i="0" baseline="0" dirty="0">
                <a:solidFill>
                  <a:schemeClr val="tx1">
                    <a:lumMod val="75000"/>
                    <a:lumOff val="25000"/>
                  </a:schemeClr>
                </a:solidFill>
                <a:latin typeface="Arial" charset="0"/>
              </a:rPr>
              <a:t>Click to edit Master Sub-header</a:t>
            </a:r>
          </a:p>
        </p:txBody>
      </p:sp>
      <p:sp>
        <p:nvSpPr>
          <p:cNvPr id="6" name="Slide Number Placeholder 5"/>
          <p:cNvSpPr>
            <a:spLocks noGrp="1"/>
          </p:cNvSpPr>
          <p:nvPr>
            <p:ph type="sldNum" sz="quarter" idx="4"/>
          </p:nvPr>
        </p:nvSpPr>
        <p:spPr>
          <a:xfrm>
            <a:off x="341993" y="6429826"/>
            <a:ext cx="2057400" cy="365125"/>
          </a:xfrm>
          <a:prstGeom prst="rect">
            <a:avLst/>
          </a:prstGeom>
        </p:spPr>
        <p:txBody>
          <a:bodyPr vert="horz" lIns="91440" tIns="45720" rIns="91440" bIns="45720" rtlCol="0" anchor="ctr"/>
          <a:lstStyle>
            <a:lvl1pPr algn="l">
              <a:defRPr sz="1200" b="0" i="0">
                <a:solidFill>
                  <a:srgbClr val="004C85"/>
                </a:solidFill>
                <a:latin typeface="Arial" charset="0"/>
              </a:defRPr>
            </a:lvl1pPr>
          </a:lstStyle>
          <a:p>
            <a:fld id="{B540B12B-D968-2643-8E7F-238A3C456CC9}" type="slidenum">
              <a:rPr lang="en-US" smtClean="0"/>
              <a:pPr/>
              <a:t>‹#›</a:t>
            </a:fld>
            <a:endParaRPr lang="en-US" dirty="0"/>
          </a:p>
        </p:txBody>
      </p:sp>
      <p:pic>
        <p:nvPicPr>
          <p:cNvPr id="13" name="Picture 1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649935" y="6365971"/>
            <a:ext cx="1062263" cy="304133"/>
          </a:xfrm>
          <a:prstGeom prst="rect">
            <a:avLst/>
          </a:prstGeom>
        </p:spPr>
      </p:pic>
      <p:cxnSp>
        <p:nvCxnSpPr>
          <p:cNvPr id="7" name="Straight Connector 6"/>
          <p:cNvCxnSpPr/>
          <p:nvPr/>
        </p:nvCxnSpPr>
        <p:spPr>
          <a:xfrm>
            <a:off x="431801" y="6237514"/>
            <a:ext cx="8280399" cy="0"/>
          </a:xfrm>
          <a:prstGeom prst="line">
            <a:avLst/>
          </a:prstGeom>
          <a:ln w="25400">
            <a:solidFill>
              <a:srgbClr val="004C85"/>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25CC4A0F-DD9F-2A4B-A7C2-D3C533F08224}"/>
              </a:ext>
            </a:extLst>
          </p:cNvPr>
          <p:cNvPicPr>
            <a:picLocks noChangeAspect="1"/>
          </p:cNvPicPr>
          <p:nvPr userDrawn="1"/>
        </p:nvPicPr>
        <p:blipFill>
          <a:blip r:embed="rId8"/>
          <a:stretch>
            <a:fillRect/>
          </a:stretch>
        </p:blipFill>
        <p:spPr>
          <a:xfrm>
            <a:off x="791644" y="6362004"/>
            <a:ext cx="897083" cy="296007"/>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5" r:id="rId2"/>
    <p:sldLayoutId id="2147483662" r:id="rId3"/>
    <p:sldLayoutId id="2147483663" r:id="rId4"/>
    <p:sldLayoutId id="2147483664" r:id="rId5"/>
  </p:sldLayoutIdLst>
  <p:hf hdr="0" ftr="0" dt="0"/>
  <p:txStyles>
    <p:titleStyle>
      <a:lvl1pPr algn="l" defTabSz="914400" rtl="0" eaLnBrk="1" latinLnBrk="0" hangingPunct="1">
        <a:lnSpc>
          <a:spcPct val="90000"/>
        </a:lnSpc>
        <a:spcBef>
          <a:spcPct val="0"/>
        </a:spcBef>
        <a:buNone/>
        <a:defRPr sz="3000" b="1" kern="1200">
          <a:solidFill>
            <a:srgbClr val="004C85"/>
          </a:solidFill>
          <a:latin typeface="+mj-lt"/>
          <a:ea typeface="+mj-ea"/>
          <a:cs typeface="+mj-cs"/>
        </a:defRPr>
      </a:lvl1pPr>
    </p:titleStyle>
    <p:bodyStyle>
      <a:lvl1pPr marL="0" indent="0" algn="l" defTabSz="914400" rtl="0" eaLnBrk="1" latinLnBrk="0" hangingPunct="1">
        <a:lnSpc>
          <a:spcPct val="90000"/>
        </a:lnSpc>
        <a:spcBef>
          <a:spcPts val="1000"/>
        </a:spcBef>
        <a:buFontTx/>
        <a:buNone/>
        <a:defRPr sz="2000" b="0" i="0" kern="1200">
          <a:solidFill>
            <a:schemeClr val="tx1">
              <a:lumMod val="75000"/>
              <a:lumOff val="25000"/>
            </a:schemeClr>
          </a:solidFill>
          <a:latin typeface="Arial" charset="0"/>
          <a:ea typeface="+mn-ea"/>
          <a:cs typeface="+mn-cs"/>
        </a:defRPr>
      </a:lvl1pPr>
      <a:lvl2pPr marL="685800" indent="-228600" algn="l" defTabSz="914400" rtl="0" eaLnBrk="1" latinLnBrk="0" hangingPunct="1">
        <a:lnSpc>
          <a:spcPct val="90000"/>
        </a:lnSpc>
        <a:spcBef>
          <a:spcPts val="500"/>
        </a:spcBef>
        <a:buFontTx/>
        <a:buBlip>
          <a:blip r:embed="rId9"/>
        </a:buBlip>
        <a:defRPr sz="2000" b="0" i="0" kern="1200">
          <a:solidFill>
            <a:schemeClr val="tx1">
              <a:lumMod val="75000"/>
              <a:lumOff val="25000"/>
            </a:schemeClr>
          </a:solidFill>
          <a:latin typeface="Arial" charset="0"/>
          <a:ea typeface="+mn-ea"/>
          <a:cs typeface="+mn-cs"/>
        </a:defRPr>
      </a:lvl2pPr>
      <a:lvl3pPr marL="1143000" indent="-228600" algn="l" defTabSz="914400" rtl="0" eaLnBrk="1" latinLnBrk="0" hangingPunct="1">
        <a:lnSpc>
          <a:spcPct val="90000"/>
        </a:lnSpc>
        <a:spcBef>
          <a:spcPts val="500"/>
        </a:spcBef>
        <a:buFont typeface="Arial"/>
        <a:buChar char="•"/>
        <a:defRPr sz="2200" b="0" i="0" kern="1200">
          <a:solidFill>
            <a:schemeClr val="tx1"/>
          </a:solidFill>
          <a:latin typeface="Arial" charset="0"/>
          <a:ea typeface="+mn-ea"/>
          <a:cs typeface="+mn-cs"/>
        </a:defRPr>
      </a:lvl3pPr>
      <a:lvl4pPr marL="1600200" indent="-228600" algn="l" defTabSz="914400" rtl="0" eaLnBrk="1" latinLnBrk="0" hangingPunct="1">
        <a:lnSpc>
          <a:spcPct val="90000"/>
        </a:lnSpc>
        <a:spcBef>
          <a:spcPts val="500"/>
        </a:spcBef>
        <a:buFont typeface="Arial"/>
        <a:buChar char="•"/>
        <a:defRPr sz="2200" b="0" i="0" kern="1200">
          <a:solidFill>
            <a:schemeClr val="tx1"/>
          </a:solidFill>
          <a:latin typeface="Arial" charset="0"/>
          <a:ea typeface="+mn-ea"/>
          <a:cs typeface="+mn-cs"/>
        </a:defRPr>
      </a:lvl4pPr>
      <a:lvl5pPr marL="2057400" indent="-228600" algn="l" defTabSz="914400" rtl="0" eaLnBrk="1" latinLnBrk="0" hangingPunct="1">
        <a:lnSpc>
          <a:spcPct val="90000"/>
        </a:lnSpc>
        <a:spcBef>
          <a:spcPts val="500"/>
        </a:spcBef>
        <a:buFont typeface="Arial"/>
        <a:buChar char="•"/>
        <a:defRPr sz="2200" b="0" i="0" kern="1200">
          <a:solidFill>
            <a:schemeClr val="tx1"/>
          </a:solidFill>
          <a:latin typeface="Arial"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78" userDrawn="1">
          <p15:clr>
            <a:srgbClr val="F26B43"/>
          </p15:clr>
        </p15:guide>
        <p15:guide id="2" pos="272" userDrawn="1">
          <p15:clr>
            <a:srgbClr val="F26B43"/>
          </p15:clr>
        </p15:guide>
        <p15:guide id="3" pos="5488" userDrawn="1">
          <p15:clr>
            <a:srgbClr val="F26B43"/>
          </p15:clr>
        </p15:guide>
        <p15:guide id="4" orient="horz" pos="4201" userDrawn="1">
          <p15:clr>
            <a:srgbClr val="F26B43"/>
          </p15:clr>
        </p15:guide>
        <p15:guide id="5" orient="horz" pos="663" userDrawn="1">
          <p15:clr>
            <a:srgbClr val="F26B43"/>
          </p15:clr>
        </p15:guide>
        <p15:guide id="6" orient="horz" pos="1162" userDrawn="1">
          <p15:clr>
            <a:srgbClr val="F26B43"/>
          </p15:clr>
        </p15:guide>
        <p15:guide id="7" orient="horz" pos="3838"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Microsoft_Word_97_-_2003_Document.doc"/><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8.wmf"/><Relationship Id="rId5" Type="http://schemas.openxmlformats.org/officeDocument/2006/relationships/oleObject" Target="../embeddings/oleObject1.bin"/><Relationship Id="rId4" Type="http://schemas.openxmlformats.org/officeDocument/2006/relationships/image" Target="../media/image7.w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9.wmf"/><Relationship Id="rId4" Type="http://schemas.openxmlformats.org/officeDocument/2006/relationships/package" Target="../embeddings/Microsoft_Excel_Worksheet.xlsx"/></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image" Target="../media/image11.wmf"/><Relationship Id="rId4" Type="http://schemas.openxmlformats.org/officeDocument/2006/relationships/package" Target="../embeddings/Microsoft_Excel_Worksheet1.xlsx"/></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hyperlink" Target="mailto:tenderoffice@sars.gov.za"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Date Placeholder 10"/>
          <p:cNvSpPr>
            <a:spLocks noGrp="1"/>
          </p:cNvSpPr>
          <p:nvPr>
            <p:ph type="dt" sz="half" idx="10"/>
          </p:nvPr>
        </p:nvSpPr>
        <p:spPr/>
        <p:txBody>
          <a:bodyPr/>
          <a:lstStyle/>
          <a:p>
            <a:r>
              <a:rPr lang="en-ZA" dirty="0"/>
              <a:t>Date: 26 July 2022 at 12h00</a:t>
            </a:r>
            <a:endParaRPr lang="en-US" dirty="0"/>
          </a:p>
        </p:txBody>
      </p:sp>
      <p:pic>
        <p:nvPicPr>
          <p:cNvPr id="2" name="Picture 1">
            <a:extLst>
              <a:ext uri="{FF2B5EF4-FFF2-40B4-BE49-F238E27FC236}">
                <a16:creationId xmlns:a16="http://schemas.microsoft.com/office/drawing/2014/main" id="{C100BA20-5973-A646-9431-4E442DCAFD1D}"/>
              </a:ext>
            </a:extLst>
          </p:cNvPr>
          <p:cNvPicPr>
            <a:picLocks noChangeAspect="1"/>
          </p:cNvPicPr>
          <p:nvPr/>
        </p:nvPicPr>
        <p:blipFill>
          <a:blip r:embed="rId3"/>
          <a:stretch>
            <a:fillRect/>
          </a:stretch>
        </p:blipFill>
        <p:spPr>
          <a:xfrm>
            <a:off x="541110" y="5732220"/>
            <a:ext cx="2012904" cy="664191"/>
          </a:xfrm>
          <a:prstGeom prst="rect">
            <a:avLst/>
          </a:prstGeom>
        </p:spPr>
      </p:pic>
      <p:sp>
        <p:nvSpPr>
          <p:cNvPr id="5" name="TextBox 4">
            <a:extLst>
              <a:ext uri="{FF2B5EF4-FFF2-40B4-BE49-F238E27FC236}">
                <a16:creationId xmlns:a16="http://schemas.microsoft.com/office/drawing/2014/main" id="{B1FBACAB-DD65-A569-E636-1D65EB2D64B2}"/>
              </a:ext>
            </a:extLst>
          </p:cNvPr>
          <p:cNvSpPr txBox="1"/>
          <p:nvPr/>
        </p:nvSpPr>
        <p:spPr>
          <a:xfrm>
            <a:off x="745589" y="3273308"/>
            <a:ext cx="7174522" cy="646331"/>
          </a:xfrm>
          <a:prstGeom prst="rect">
            <a:avLst/>
          </a:prstGeom>
          <a:noFill/>
        </p:spPr>
        <p:txBody>
          <a:bodyPr wrap="square">
            <a:spAutoFit/>
          </a:bodyPr>
          <a:lstStyle/>
          <a:p>
            <a:pPr marL="0" indent="0">
              <a:buNone/>
            </a:pPr>
            <a:r>
              <a:rPr lang="en-US" sz="1800" b="1" dirty="0">
                <a:solidFill>
                  <a:schemeClr val="bg1"/>
                </a:solidFill>
              </a:rPr>
              <a:t>ACQUISITION OF THE ECONOMIC, INDUSTRY, COMPANY AND INDIVIDUAL RESEARCH DATABASE TOOL</a:t>
            </a:r>
            <a:endParaRPr lang="en-ZA" sz="1800" b="1" dirty="0">
              <a:solidFill>
                <a:schemeClr val="bg1"/>
              </a:solidFill>
              <a:latin typeface="Arial" charset="0"/>
              <a:cs typeface="Arial" charset="0"/>
            </a:endParaRPr>
          </a:p>
        </p:txBody>
      </p:sp>
    </p:spTree>
    <p:extLst>
      <p:ext uri="{BB962C8B-B14F-4D97-AF65-F5344CB8AC3E}">
        <p14:creationId xmlns:p14="http://schemas.microsoft.com/office/powerpoint/2010/main" val="8752991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0A97BE-A802-2BDC-1D64-DD91C4307663}"/>
              </a:ext>
            </a:extLst>
          </p:cNvPr>
          <p:cNvSpPr>
            <a:spLocks noGrp="1"/>
          </p:cNvSpPr>
          <p:nvPr>
            <p:ph type="title"/>
          </p:nvPr>
        </p:nvSpPr>
        <p:spPr/>
        <p:txBody>
          <a:bodyPr>
            <a:normAutofit fontScale="90000"/>
          </a:bodyPr>
          <a:lstStyle/>
          <a:p>
            <a:r>
              <a:rPr lang="en-GB" dirty="0"/>
              <a:t>Background and Scope of work</a:t>
            </a:r>
            <a:br>
              <a:rPr lang="en-GB" dirty="0"/>
            </a:br>
            <a:endParaRPr lang="en-ZA" dirty="0"/>
          </a:p>
        </p:txBody>
      </p:sp>
      <p:sp>
        <p:nvSpPr>
          <p:cNvPr id="3" name="Slide Number Placeholder 2">
            <a:extLst>
              <a:ext uri="{FF2B5EF4-FFF2-40B4-BE49-F238E27FC236}">
                <a16:creationId xmlns:a16="http://schemas.microsoft.com/office/drawing/2014/main" id="{36A99CAA-71CF-9B24-EBA6-B8F9E69ACF38}"/>
              </a:ext>
            </a:extLst>
          </p:cNvPr>
          <p:cNvSpPr>
            <a:spLocks noGrp="1"/>
          </p:cNvSpPr>
          <p:nvPr>
            <p:ph type="sldNum" sz="quarter" idx="10"/>
          </p:nvPr>
        </p:nvSpPr>
        <p:spPr/>
        <p:txBody>
          <a:bodyPr/>
          <a:lstStyle/>
          <a:p>
            <a:fld id="{B540B12B-D968-2643-8E7F-238A3C456CC9}" type="slidenum">
              <a:rPr lang="en-US" smtClean="0"/>
              <a:pPr/>
              <a:t>9</a:t>
            </a:fld>
            <a:endParaRPr lang="en-US" dirty="0"/>
          </a:p>
        </p:txBody>
      </p:sp>
      <p:sp>
        <p:nvSpPr>
          <p:cNvPr id="7" name="Rectangle 6">
            <a:extLst>
              <a:ext uri="{FF2B5EF4-FFF2-40B4-BE49-F238E27FC236}">
                <a16:creationId xmlns:a16="http://schemas.microsoft.com/office/drawing/2014/main" id="{A66D7A38-9920-5CDF-8AFF-40B8F9589A95}"/>
              </a:ext>
            </a:extLst>
          </p:cNvPr>
          <p:cNvSpPr/>
          <p:nvPr/>
        </p:nvSpPr>
        <p:spPr>
          <a:xfrm>
            <a:off x="194897" y="1004409"/>
            <a:ext cx="8443965" cy="2585323"/>
          </a:xfrm>
          <a:prstGeom prst="rect">
            <a:avLst/>
          </a:prstGeom>
        </p:spPr>
        <p:txBody>
          <a:bodyPr wrap="square">
            <a:spAutoFit/>
          </a:bodyPr>
          <a:lstStyle/>
          <a:p>
            <a:endParaRPr lang="en-US" dirty="0">
              <a:solidFill>
                <a:schemeClr val="accent5">
                  <a:lumMod val="50000"/>
                </a:schemeClr>
              </a:solidFill>
            </a:endParaRPr>
          </a:p>
          <a:p>
            <a:r>
              <a:rPr lang="en-US" b="1" dirty="0">
                <a:solidFill>
                  <a:schemeClr val="accent5">
                    <a:lumMod val="50000"/>
                  </a:schemeClr>
                </a:solidFill>
              </a:rPr>
              <a:t>See attached Business Requirements Specification document.</a:t>
            </a:r>
          </a:p>
          <a:p>
            <a:endParaRPr lang="en-US" dirty="0">
              <a:solidFill>
                <a:schemeClr val="accent5">
                  <a:lumMod val="50000"/>
                </a:schemeClr>
              </a:solidFill>
            </a:endParaRPr>
          </a:p>
          <a:p>
            <a:endParaRPr lang="en-US" dirty="0">
              <a:solidFill>
                <a:schemeClr val="accent5">
                  <a:lumMod val="50000"/>
                </a:schemeClr>
              </a:solidFill>
            </a:endParaRPr>
          </a:p>
          <a:p>
            <a:endParaRPr lang="en-US" dirty="0">
              <a:solidFill>
                <a:schemeClr val="accent5">
                  <a:lumMod val="50000"/>
                </a:schemeClr>
              </a:solidFill>
            </a:endParaRPr>
          </a:p>
          <a:p>
            <a:endParaRPr lang="en-US" dirty="0">
              <a:solidFill>
                <a:schemeClr val="accent5">
                  <a:lumMod val="50000"/>
                </a:schemeClr>
              </a:solidFill>
            </a:endParaRPr>
          </a:p>
          <a:p>
            <a:r>
              <a:rPr lang="en-US" b="1" dirty="0">
                <a:solidFill>
                  <a:schemeClr val="accent5">
                    <a:lumMod val="50000"/>
                  </a:schemeClr>
                </a:solidFill>
              </a:rPr>
              <a:t>See attached Main RFP Document</a:t>
            </a:r>
          </a:p>
          <a:p>
            <a:endParaRPr lang="en-US" dirty="0">
              <a:solidFill>
                <a:schemeClr val="accent5">
                  <a:lumMod val="50000"/>
                </a:schemeClr>
              </a:solidFill>
            </a:endParaRPr>
          </a:p>
          <a:p>
            <a:endParaRPr lang="en-US" dirty="0">
              <a:solidFill>
                <a:schemeClr val="accent5">
                  <a:lumMod val="50000"/>
                </a:schemeClr>
              </a:solidFill>
            </a:endParaRPr>
          </a:p>
        </p:txBody>
      </p:sp>
      <p:graphicFrame>
        <p:nvGraphicFramePr>
          <p:cNvPr id="8" name="Object 7">
            <a:extLst>
              <a:ext uri="{FF2B5EF4-FFF2-40B4-BE49-F238E27FC236}">
                <a16:creationId xmlns:a16="http://schemas.microsoft.com/office/drawing/2014/main" id="{39F9B42C-F96C-CC04-C3D1-0F7AF641BE6F}"/>
              </a:ext>
            </a:extLst>
          </p:cNvPr>
          <p:cNvGraphicFramePr>
            <a:graphicFrameLocks noChangeAspect="1"/>
          </p:cNvGraphicFramePr>
          <p:nvPr>
            <p:extLst>
              <p:ext uri="{D42A27DB-BD31-4B8C-83A1-F6EECF244321}">
                <p14:modId xmlns:p14="http://schemas.microsoft.com/office/powerpoint/2010/main" val="442147250"/>
              </p:ext>
            </p:extLst>
          </p:nvPr>
        </p:nvGraphicFramePr>
        <p:xfrm>
          <a:off x="224825" y="1738717"/>
          <a:ext cx="914400" cy="792163"/>
        </p:xfrm>
        <a:graphic>
          <a:graphicData uri="http://schemas.openxmlformats.org/presentationml/2006/ole">
            <mc:AlternateContent xmlns:mc="http://schemas.openxmlformats.org/markup-compatibility/2006">
              <mc:Choice xmlns:v="urn:schemas-microsoft-com:vml" Requires="v">
                <p:oleObj spid="_x0000_s1028" name="Document" showAsIcon="1" r:id="rId3" imgW="914400" imgH="792360" progId="Word.Document.8">
                  <p:embed/>
                </p:oleObj>
              </mc:Choice>
              <mc:Fallback>
                <p:oleObj name="Document" showAsIcon="1" r:id="rId3" imgW="914400" imgH="792360" progId="Word.Document.8">
                  <p:embed/>
                  <p:pic>
                    <p:nvPicPr>
                      <p:cNvPr id="9" name="Object 8">
                        <a:extLst>
                          <a:ext uri="{FF2B5EF4-FFF2-40B4-BE49-F238E27FC236}">
                            <a16:creationId xmlns:a16="http://schemas.microsoft.com/office/drawing/2014/main" id="{1787B7E2-4647-73AE-CA54-0F18BFD7AF41}"/>
                          </a:ext>
                        </a:extLst>
                      </p:cNvPr>
                      <p:cNvPicPr/>
                      <p:nvPr/>
                    </p:nvPicPr>
                    <p:blipFill>
                      <a:blip r:embed="rId4"/>
                      <a:stretch>
                        <a:fillRect/>
                      </a:stretch>
                    </p:blipFill>
                    <p:spPr>
                      <a:xfrm>
                        <a:off x="224825" y="1738717"/>
                        <a:ext cx="914400" cy="792163"/>
                      </a:xfrm>
                      <a:prstGeom prst="rect">
                        <a:avLst/>
                      </a:prstGeom>
                    </p:spPr>
                  </p:pic>
                </p:oleObj>
              </mc:Fallback>
            </mc:AlternateContent>
          </a:graphicData>
        </a:graphic>
      </p:graphicFrame>
      <p:graphicFrame>
        <p:nvGraphicFramePr>
          <p:cNvPr id="4" name="Object 3">
            <a:extLst>
              <a:ext uri="{FF2B5EF4-FFF2-40B4-BE49-F238E27FC236}">
                <a16:creationId xmlns:a16="http://schemas.microsoft.com/office/drawing/2014/main" id="{5DC9DC34-6A39-44E2-CC5C-50B453A50330}"/>
              </a:ext>
            </a:extLst>
          </p:cNvPr>
          <p:cNvGraphicFramePr>
            <a:graphicFrameLocks noChangeAspect="1"/>
          </p:cNvGraphicFramePr>
          <p:nvPr>
            <p:extLst>
              <p:ext uri="{D42A27DB-BD31-4B8C-83A1-F6EECF244321}">
                <p14:modId xmlns:p14="http://schemas.microsoft.com/office/powerpoint/2010/main" val="1160545092"/>
              </p:ext>
            </p:extLst>
          </p:nvPr>
        </p:nvGraphicFramePr>
        <p:xfrm>
          <a:off x="47938" y="3032918"/>
          <a:ext cx="914400" cy="792163"/>
        </p:xfrm>
        <a:graphic>
          <a:graphicData uri="http://schemas.openxmlformats.org/presentationml/2006/ole">
            <mc:AlternateContent xmlns:mc="http://schemas.openxmlformats.org/markup-compatibility/2006">
              <mc:Choice xmlns:v="urn:schemas-microsoft-com:vml" Requires="v">
                <p:oleObj spid="_x0000_s1029" name="Acrobat Document" showAsIcon="1" r:id="rId5" imgW="914400" imgH="792360" progId="AcroExch.Document.DC">
                  <p:embed/>
                </p:oleObj>
              </mc:Choice>
              <mc:Fallback>
                <p:oleObj name="Acrobat Document" showAsIcon="1" r:id="rId5" imgW="914400" imgH="792360" progId="AcroExch.Document.DC">
                  <p:embed/>
                  <p:pic>
                    <p:nvPicPr>
                      <p:cNvPr id="0" name=""/>
                      <p:cNvPicPr/>
                      <p:nvPr/>
                    </p:nvPicPr>
                    <p:blipFill>
                      <a:blip r:embed="rId6"/>
                      <a:stretch>
                        <a:fillRect/>
                      </a:stretch>
                    </p:blipFill>
                    <p:spPr>
                      <a:xfrm>
                        <a:off x="47938" y="3032918"/>
                        <a:ext cx="914400" cy="792163"/>
                      </a:xfrm>
                      <a:prstGeom prst="rect">
                        <a:avLst/>
                      </a:prstGeom>
                    </p:spPr>
                  </p:pic>
                </p:oleObj>
              </mc:Fallback>
            </mc:AlternateContent>
          </a:graphicData>
        </a:graphic>
      </p:graphicFrame>
    </p:spTree>
    <p:extLst>
      <p:ext uri="{BB962C8B-B14F-4D97-AF65-F5344CB8AC3E}">
        <p14:creationId xmlns:p14="http://schemas.microsoft.com/office/powerpoint/2010/main" val="10887733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DF07EB0-D04F-368F-3308-E02336C7CC64}"/>
              </a:ext>
            </a:extLst>
          </p:cNvPr>
          <p:cNvSpPr>
            <a:spLocks noGrp="1"/>
          </p:cNvSpPr>
          <p:nvPr>
            <p:ph type="sldNum" sz="quarter" idx="10"/>
          </p:nvPr>
        </p:nvSpPr>
        <p:spPr/>
        <p:txBody>
          <a:bodyPr/>
          <a:lstStyle/>
          <a:p>
            <a:fld id="{B540B12B-D968-2643-8E7F-238A3C456CC9}" type="slidenum">
              <a:rPr lang="en-US" smtClean="0"/>
              <a:pPr/>
              <a:t>10</a:t>
            </a:fld>
            <a:endParaRPr lang="en-US" dirty="0"/>
          </a:p>
        </p:txBody>
      </p:sp>
      <p:sp>
        <p:nvSpPr>
          <p:cNvPr id="4" name="Text Placeholder 3">
            <a:extLst>
              <a:ext uri="{FF2B5EF4-FFF2-40B4-BE49-F238E27FC236}">
                <a16:creationId xmlns:a16="http://schemas.microsoft.com/office/drawing/2014/main" id="{41974DB3-83AB-1D45-1498-0D7D56902678}"/>
              </a:ext>
            </a:extLst>
          </p:cNvPr>
          <p:cNvSpPr>
            <a:spLocks noGrp="1"/>
          </p:cNvSpPr>
          <p:nvPr>
            <p:ph type="body" sz="quarter" idx="11"/>
          </p:nvPr>
        </p:nvSpPr>
        <p:spPr>
          <a:xfrm>
            <a:off x="341312" y="2745005"/>
            <a:ext cx="8370887" cy="683995"/>
          </a:xfrm>
        </p:spPr>
        <p:txBody>
          <a:bodyPr>
            <a:normAutofit fontScale="62500" lnSpcReduction="20000"/>
          </a:bodyPr>
          <a:lstStyle/>
          <a:p>
            <a:pPr algn="ctr"/>
            <a:r>
              <a:rPr lang="en-GB" sz="2600" b="1" dirty="0">
                <a:solidFill>
                  <a:schemeClr val="bg1">
                    <a:lumMod val="65000"/>
                  </a:schemeClr>
                </a:solidFill>
              </a:rPr>
              <a:t>BID EVALUATION PROCESS  GATE 2 (PRICE &amp; BBBEE) </a:t>
            </a:r>
          </a:p>
          <a:p>
            <a:pPr algn="ctr"/>
            <a:endParaRPr lang="en-GB" sz="2600" b="1" dirty="0">
              <a:solidFill>
                <a:schemeClr val="bg1">
                  <a:lumMod val="65000"/>
                </a:schemeClr>
              </a:solidFill>
            </a:endParaRPr>
          </a:p>
          <a:p>
            <a:pPr algn="ctr"/>
            <a:r>
              <a:rPr lang="en-GB" sz="2600" b="1" dirty="0">
                <a:solidFill>
                  <a:schemeClr val="bg1">
                    <a:lumMod val="65000"/>
                  </a:schemeClr>
                </a:solidFill>
              </a:rPr>
              <a:t>PRICING </a:t>
            </a:r>
          </a:p>
          <a:p>
            <a:pPr algn="ctr"/>
            <a:endParaRPr lang="en-ZA" dirty="0">
              <a:solidFill>
                <a:schemeClr val="bg1">
                  <a:lumMod val="65000"/>
                </a:schemeClr>
              </a:solidFill>
            </a:endParaRPr>
          </a:p>
        </p:txBody>
      </p:sp>
    </p:spTree>
    <p:extLst>
      <p:ext uri="{BB962C8B-B14F-4D97-AF65-F5344CB8AC3E}">
        <p14:creationId xmlns:p14="http://schemas.microsoft.com/office/powerpoint/2010/main" val="9181531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BAA1DE-04BF-1903-D114-028F4672220A}"/>
              </a:ext>
            </a:extLst>
          </p:cNvPr>
          <p:cNvSpPr>
            <a:spLocks noGrp="1"/>
          </p:cNvSpPr>
          <p:nvPr>
            <p:ph type="title"/>
          </p:nvPr>
        </p:nvSpPr>
        <p:spPr/>
        <p:txBody>
          <a:bodyPr>
            <a:noAutofit/>
          </a:bodyPr>
          <a:lstStyle/>
          <a:p>
            <a:r>
              <a:rPr lang="en-ZA" sz="2000" dirty="0"/>
              <a:t>Bid Evaluation Process :Refer to section 7 of the Main RFP doc</a:t>
            </a:r>
            <a:br>
              <a:rPr lang="en-ZA" sz="2000" dirty="0"/>
            </a:br>
            <a:endParaRPr lang="en-ZA" sz="2000" dirty="0"/>
          </a:p>
        </p:txBody>
      </p:sp>
      <p:sp>
        <p:nvSpPr>
          <p:cNvPr id="3" name="Slide Number Placeholder 2">
            <a:extLst>
              <a:ext uri="{FF2B5EF4-FFF2-40B4-BE49-F238E27FC236}">
                <a16:creationId xmlns:a16="http://schemas.microsoft.com/office/drawing/2014/main" id="{F658BE70-85B8-E1AC-6E8B-C1258EC81ACB}"/>
              </a:ext>
            </a:extLst>
          </p:cNvPr>
          <p:cNvSpPr>
            <a:spLocks noGrp="1"/>
          </p:cNvSpPr>
          <p:nvPr>
            <p:ph type="sldNum" sz="quarter" idx="10"/>
          </p:nvPr>
        </p:nvSpPr>
        <p:spPr/>
        <p:txBody>
          <a:bodyPr/>
          <a:lstStyle/>
          <a:p>
            <a:fld id="{B540B12B-D968-2643-8E7F-238A3C456CC9}" type="slidenum">
              <a:rPr lang="en-US" smtClean="0"/>
              <a:pPr/>
              <a:t>11</a:t>
            </a:fld>
            <a:endParaRPr lang="en-US" dirty="0"/>
          </a:p>
        </p:txBody>
      </p:sp>
      <p:sp>
        <p:nvSpPr>
          <p:cNvPr id="25" name="Rectangle 11">
            <a:extLst>
              <a:ext uri="{FF2B5EF4-FFF2-40B4-BE49-F238E27FC236}">
                <a16:creationId xmlns:a16="http://schemas.microsoft.com/office/drawing/2014/main" id="{78FA643E-E08B-05AD-0516-9C614FC6AE75}"/>
              </a:ext>
            </a:extLst>
          </p:cNvPr>
          <p:cNvSpPr>
            <a:spLocks noChangeArrowheads="1"/>
          </p:cNvSpPr>
          <p:nvPr/>
        </p:nvSpPr>
        <p:spPr bwMode="auto">
          <a:xfrm>
            <a:off x="552541" y="2014074"/>
            <a:ext cx="2082296" cy="546411"/>
          </a:xfrm>
          <a:prstGeom prst="rect">
            <a:avLst/>
          </a:prstGeom>
          <a:solidFill>
            <a:schemeClr val="accent1">
              <a:lumMod val="75000"/>
            </a:schemeClr>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marL="176213" indent="-176213">
              <a:defRPr/>
            </a:pPr>
            <a:r>
              <a:rPr lang="en-US" sz="1200" b="1" dirty="0">
                <a:solidFill>
                  <a:schemeClr val="tx2"/>
                </a:solidFill>
              </a:rPr>
              <a:t>Pre-Qualification</a:t>
            </a:r>
          </a:p>
        </p:txBody>
      </p:sp>
      <p:sp>
        <p:nvSpPr>
          <p:cNvPr id="26" name="AutoShape 74">
            <a:extLst>
              <a:ext uri="{FF2B5EF4-FFF2-40B4-BE49-F238E27FC236}">
                <a16:creationId xmlns:a16="http://schemas.microsoft.com/office/drawing/2014/main" id="{2E999867-D97B-62A5-AC76-8CB47C3D57CF}"/>
              </a:ext>
            </a:extLst>
          </p:cNvPr>
          <p:cNvSpPr>
            <a:spLocks noChangeArrowheads="1"/>
          </p:cNvSpPr>
          <p:nvPr/>
        </p:nvSpPr>
        <p:spPr bwMode="auto">
          <a:xfrm>
            <a:off x="273269" y="1081660"/>
            <a:ext cx="2985932" cy="1950563"/>
          </a:xfrm>
          <a:prstGeom prst="roundRect">
            <a:avLst>
              <a:gd name="adj" fmla="val 16667"/>
            </a:avLst>
          </a:prstGeom>
          <a:noFill/>
          <a:ln w="9525" algn="ctr">
            <a:solidFill>
              <a:srgbClr val="99CCFF"/>
            </a:solidFill>
            <a:round/>
            <a:headEnd/>
            <a:tailEnd/>
          </a:ln>
          <a:effectLst>
            <a:outerShdw dist="38100" dir="2700000" algn="tl" rotWithShape="0">
              <a:srgbClr val="000000">
                <a:alpha val="39999"/>
              </a:srgbClr>
            </a:outerShdw>
          </a:effectLst>
        </p:spPr>
        <p:txBody>
          <a:bodyPr wrap="none" anchor="ctr"/>
          <a:lstStyle/>
          <a:p>
            <a:pPr>
              <a:defRPr/>
            </a:pPr>
            <a:endParaRPr lang="en-ZA" dirty="0"/>
          </a:p>
        </p:txBody>
      </p:sp>
      <p:sp>
        <p:nvSpPr>
          <p:cNvPr id="27" name="Text Box 75">
            <a:extLst>
              <a:ext uri="{FF2B5EF4-FFF2-40B4-BE49-F238E27FC236}">
                <a16:creationId xmlns:a16="http://schemas.microsoft.com/office/drawing/2014/main" id="{13D505FA-86A9-9D0D-C38D-0AFA840A1727}"/>
              </a:ext>
            </a:extLst>
          </p:cNvPr>
          <p:cNvSpPr txBox="1">
            <a:spLocks noChangeArrowheads="1"/>
          </p:cNvSpPr>
          <p:nvPr/>
        </p:nvSpPr>
        <p:spPr bwMode="auto">
          <a:xfrm>
            <a:off x="639770" y="1290757"/>
            <a:ext cx="1048271" cy="369332"/>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wrap="square">
            <a:spAutoFit/>
          </a:bodyPr>
          <a:lstStyle/>
          <a:p>
            <a:pPr>
              <a:defRPr/>
            </a:pPr>
            <a:r>
              <a:rPr lang="en-ZA" b="1" dirty="0">
                <a:solidFill>
                  <a:schemeClr val="tx2"/>
                </a:solidFill>
              </a:rPr>
              <a:t>Gate 0</a:t>
            </a:r>
            <a:endParaRPr lang="en-GB" b="1" dirty="0">
              <a:solidFill>
                <a:schemeClr val="tx2"/>
              </a:solidFill>
            </a:endParaRPr>
          </a:p>
        </p:txBody>
      </p:sp>
      <p:sp>
        <p:nvSpPr>
          <p:cNvPr id="28" name="Text Box 98">
            <a:extLst>
              <a:ext uri="{FF2B5EF4-FFF2-40B4-BE49-F238E27FC236}">
                <a16:creationId xmlns:a16="http://schemas.microsoft.com/office/drawing/2014/main" id="{52E63027-5DFB-9677-8B70-3404DC5164D4}"/>
              </a:ext>
            </a:extLst>
          </p:cNvPr>
          <p:cNvSpPr txBox="1">
            <a:spLocks noChangeArrowheads="1"/>
          </p:cNvSpPr>
          <p:nvPr/>
        </p:nvSpPr>
        <p:spPr bwMode="auto">
          <a:xfrm>
            <a:off x="3795139" y="1333160"/>
            <a:ext cx="5333367" cy="1061829"/>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wrap="square" anchor="ctr">
            <a:spAutoFit/>
          </a:bodyPr>
          <a:lstStyle/>
          <a:p>
            <a:pPr marL="171450" indent="-171450">
              <a:buFontTx/>
              <a:buChar char="•"/>
            </a:pPr>
            <a:r>
              <a:rPr lang="en-ZA" sz="900" b="1" dirty="0">
                <a:solidFill>
                  <a:schemeClr val="tx2"/>
                </a:solidFill>
                <a:cs typeface="Times New Roman" pitchFamily="18" charset="0"/>
              </a:rPr>
              <a:t>Invitation to Bid SBD 1</a:t>
            </a:r>
          </a:p>
          <a:p>
            <a:pPr marL="173038" indent="-173038">
              <a:buFontTx/>
              <a:buChar char="•"/>
            </a:pPr>
            <a:r>
              <a:rPr lang="en-ZA" sz="900" b="1" dirty="0">
                <a:solidFill>
                  <a:schemeClr val="tx2"/>
                </a:solidFill>
                <a:cs typeface="Times New Roman" pitchFamily="18" charset="0"/>
              </a:rPr>
              <a:t>Central Registration Report (Central Database System) from NT                       </a:t>
            </a:r>
          </a:p>
          <a:p>
            <a:pPr>
              <a:buFontTx/>
              <a:buChar char="•"/>
            </a:pPr>
            <a:r>
              <a:rPr lang="en-ZA" sz="900" b="1" dirty="0">
                <a:solidFill>
                  <a:schemeClr val="tx2"/>
                </a:solidFill>
              </a:rPr>
              <a:t>    Services Agreement </a:t>
            </a:r>
          </a:p>
          <a:p>
            <a:pPr>
              <a:buFontTx/>
              <a:buChar char="•"/>
            </a:pPr>
            <a:r>
              <a:rPr lang="en-ZA" sz="900" b="1" dirty="0">
                <a:solidFill>
                  <a:schemeClr val="tx2"/>
                </a:solidFill>
              </a:rPr>
              <a:t>   Declaration of interest SBD 4</a:t>
            </a:r>
          </a:p>
          <a:p>
            <a:pPr>
              <a:buFontTx/>
              <a:buChar char="•"/>
            </a:pPr>
            <a:r>
              <a:rPr lang="en-ZA" sz="900" b="1" dirty="0">
                <a:solidFill>
                  <a:schemeClr val="tx2"/>
                </a:solidFill>
              </a:rPr>
              <a:t>   Preference Point Claim form- SBD 6.1</a:t>
            </a:r>
          </a:p>
          <a:p>
            <a:pPr>
              <a:buFontTx/>
              <a:buChar char="•"/>
            </a:pPr>
            <a:r>
              <a:rPr lang="en-ZA" sz="900" b="1" dirty="0">
                <a:solidFill>
                  <a:schemeClr val="tx2"/>
                </a:solidFill>
                <a:cs typeface="Times New Roman" pitchFamily="18" charset="0"/>
              </a:rPr>
              <a:t>  </a:t>
            </a:r>
            <a:r>
              <a:rPr lang="en-GB" sz="900" b="1" dirty="0">
                <a:solidFill>
                  <a:schemeClr val="tx2"/>
                </a:solidFill>
              </a:rPr>
              <a:t>Supplier Cost and Risk Assessment Questionnaire</a:t>
            </a:r>
            <a:endParaRPr lang="en-ZA" sz="900" b="1" dirty="0">
              <a:solidFill>
                <a:schemeClr val="tx2"/>
              </a:solidFill>
              <a:cs typeface="Times New Roman" pitchFamily="18" charset="0"/>
            </a:endParaRPr>
          </a:p>
          <a:p>
            <a:endParaRPr lang="en-ZA" sz="900" b="1" dirty="0">
              <a:solidFill>
                <a:schemeClr val="tx2"/>
              </a:solidFill>
              <a:cs typeface="Times New Roman" pitchFamily="18" charset="0"/>
            </a:endParaRPr>
          </a:p>
        </p:txBody>
      </p:sp>
      <p:sp>
        <p:nvSpPr>
          <p:cNvPr id="29" name="Text Box 99">
            <a:extLst>
              <a:ext uri="{FF2B5EF4-FFF2-40B4-BE49-F238E27FC236}">
                <a16:creationId xmlns:a16="http://schemas.microsoft.com/office/drawing/2014/main" id="{4A94DC84-D738-FBD4-55DA-946FB28AD0F8}"/>
              </a:ext>
            </a:extLst>
          </p:cNvPr>
          <p:cNvSpPr txBox="1">
            <a:spLocks noChangeArrowheads="1"/>
          </p:cNvSpPr>
          <p:nvPr/>
        </p:nvSpPr>
        <p:spPr bwMode="auto">
          <a:xfrm>
            <a:off x="6062260" y="3655841"/>
            <a:ext cx="2864561" cy="1754326"/>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wrap="square">
            <a:spAutoFit/>
          </a:bodyPr>
          <a:lstStyle/>
          <a:p>
            <a:r>
              <a:rPr lang="en-ZA" sz="900" b="1" dirty="0">
                <a:solidFill>
                  <a:schemeClr val="accent2">
                    <a:lumMod val="50000"/>
                  </a:schemeClr>
                </a:solidFill>
              </a:rPr>
              <a:t>See attached Technical Evaluation Criteria: Annexure A1  below:</a:t>
            </a:r>
          </a:p>
          <a:p>
            <a:endParaRPr lang="en-ZA" sz="900" b="1" dirty="0">
              <a:solidFill>
                <a:schemeClr val="accent2">
                  <a:lumMod val="50000"/>
                </a:schemeClr>
              </a:solidFill>
            </a:endParaRPr>
          </a:p>
          <a:p>
            <a:endParaRPr lang="en-ZA" sz="900" b="1" dirty="0">
              <a:solidFill>
                <a:schemeClr val="accent2">
                  <a:lumMod val="50000"/>
                </a:schemeClr>
              </a:solidFill>
            </a:endParaRPr>
          </a:p>
          <a:p>
            <a:endParaRPr lang="en-ZA" sz="900" b="1" dirty="0">
              <a:solidFill>
                <a:schemeClr val="accent2">
                  <a:lumMod val="50000"/>
                </a:schemeClr>
              </a:solidFill>
            </a:endParaRPr>
          </a:p>
          <a:p>
            <a:endParaRPr lang="en-ZA" sz="900" b="1" dirty="0">
              <a:solidFill>
                <a:schemeClr val="accent2">
                  <a:lumMod val="50000"/>
                </a:schemeClr>
              </a:solidFill>
            </a:endParaRPr>
          </a:p>
          <a:p>
            <a:endParaRPr lang="en-ZA" sz="900" b="1" dirty="0">
              <a:solidFill>
                <a:schemeClr val="accent2">
                  <a:lumMod val="50000"/>
                </a:schemeClr>
              </a:solidFill>
            </a:endParaRPr>
          </a:p>
          <a:p>
            <a:endParaRPr lang="en-ZA" sz="900" b="1" dirty="0">
              <a:solidFill>
                <a:schemeClr val="accent2">
                  <a:lumMod val="50000"/>
                </a:schemeClr>
              </a:solidFill>
            </a:endParaRPr>
          </a:p>
          <a:p>
            <a:endParaRPr lang="en-ZA" sz="900" b="1" dirty="0">
              <a:solidFill>
                <a:schemeClr val="accent2">
                  <a:lumMod val="50000"/>
                </a:schemeClr>
              </a:solidFill>
            </a:endParaRPr>
          </a:p>
          <a:p>
            <a:endParaRPr lang="en-ZA" sz="900" b="1" dirty="0">
              <a:solidFill>
                <a:schemeClr val="accent2">
                  <a:lumMod val="50000"/>
                </a:schemeClr>
              </a:solidFill>
            </a:endParaRPr>
          </a:p>
          <a:p>
            <a:endParaRPr lang="en-ZA" sz="900" b="1" dirty="0">
              <a:solidFill>
                <a:schemeClr val="accent2">
                  <a:lumMod val="50000"/>
                </a:schemeClr>
              </a:solidFill>
            </a:endParaRPr>
          </a:p>
          <a:p>
            <a:endParaRPr lang="en-ZA" sz="900" b="1" dirty="0">
              <a:solidFill>
                <a:schemeClr val="accent2">
                  <a:lumMod val="50000"/>
                </a:schemeClr>
              </a:solidFill>
            </a:endParaRPr>
          </a:p>
        </p:txBody>
      </p:sp>
      <p:sp>
        <p:nvSpPr>
          <p:cNvPr id="30" name="AutoShape 90">
            <a:extLst>
              <a:ext uri="{FF2B5EF4-FFF2-40B4-BE49-F238E27FC236}">
                <a16:creationId xmlns:a16="http://schemas.microsoft.com/office/drawing/2014/main" id="{26BD49D4-4479-33BA-55F6-BF8D476049D1}"/>
              </a:ext>
            </a:extLst>
          </p:cNvPr>
          <p:cNvSpPr>
            <a:spLocks noChangeArrowheads="1"/>
          </p:cNvSpPr>
          <p:nvPr/>
        </p:nvSpPr>
        <p:spPr bwMode="auto">
          <a:xfrm>
            <a:off x="152400" y="3655840"/>
            <a:ext cx="5703115" cy="2177379"/>
          </a:xfrm>
          <a:prstGeom prst="roundRect">
            <a:avLst>
              <a:gd name="adj" fmla="val 16667"/>
            </a:avLst>
          </a:prstGeom>
          <a:noFill/>
          <a:ln w="9525" algn="ctr">
            <a:solidFill>
              <a:srgbClr val="99CCFF"/>
            </a:solidFill>
            <a:round/>
            <a:headEnd/>
            <a:tailEnd/>
          </a:ln>
          <a:effectLst>
            <a:outerShdw dist="38100" dir="2700000" algn="tl" rotWithShape="0">
              <a:srgbClr val="000000">
                <a:alpha val="39999"/>
              </a:srgbClr>
            </a:outerShdw>
          </a:effectLst>
        </p:spPr>
        <p:txBody>
          <a:bodyPr wrap="none" anchor="ctr"/>
          <a:lstStyle/>
          <a:p>
            <a:pPr>
              <a:defRPr/>
            </a:pPr>
            <a:endParaRPr lang="en-ZA" dirty="0"/>
          </a:p>
        </p:txBody>
      </p:sp>
      <p:sp>
        <p:nvSpPr>
          <p:cNvPr id="31" name="Text Box 91">
            <a:extLst>
              <a:ext uri="{FF2B5EF4-FFF2-40B4-BE49-F238E27FC236}">
                <a16:creationId xmlns:a16="http://schemas.microsoft.com/office/drawing/2014/main" id="{4E17C501-540D-C24E-547E-C302EC8DA3FA}"/>
              </a:ext>
            </a:extLst>
          </p:cNvPr>
          <p:cNvSpPr txBox="1">
            <a:spLocks noChangeArrowheads="1"/>
          </p:cNvSpPr>
          <p:nvPr/>
        </p:nvSpPr>
        <p:spPr bwMode="auto">
          <a:xfrm>
            <a:off x="359146" y="3831190"/>
            <a:ext cx="1328895" cy="369332"/>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wrap="square">
            <a:spAutoFit/>
          </a:bodyPr>
          <a:lstStyle/>
          <a:p>
            <a:pPr>
              <a:defRPr/>
            </a:pPr>
            <a:r>
              <a:rPr lang="en-ZA" b="1" dirty="0">
                <a:solidFill>
                  <a:schemeClr val="tx2"/>
                </a:solidFill>
              </a:rPr>
              <a:t>Gate 1</a:t>
            </a:r>
            <a:endParaRPr lang="en-GB" b="1" dirty="0">
              <a:solidFill>
                <a:schemeClr val="tx2"/>
              </a:solidFill>
            </a:endParaRPr>
          </a:p>
        </p:txBody>
      </p:sp>
      <p:cxnSp>
        <p:nvCxnSpPr>
          <p:cNvPr id="32" name="Straight Connector 31">
            <a:extLst>
              <a:ext uri="{FF2B5EF4-FFF2-40B4-BE49-F238E27FC236}">
                <a16:creationId xmlns:a16="http://schemas.microsoft.com/office/drawing/2014/main" id="{4EE7E12F-7BD1-818F-A725-B9ECD3CC9764}"/>
              </a:ext>
            </a:extLst>
          </p:cNvPr>
          <p:cNvCxnSpPr/>
          <p:nvPr/>
        </p:nvCxnSpPr>
        <p:spPr bwMode="auto">
          <a:xfrm>
            <a:off x="81280" y="3352233"/>
            <a:ext cx="9047226" cy="0"/>
          </a:xfrm>
          <a:prstGeom prst="line">
            <a:avLst/>
          </a:prstGeom>
          <a:solidFill>
            <a:schemeClr val="bg1"/>
          </a:solidFill>
          <a:ln w="38100" cap="flat" cmpd="sng" algn="ctr">
            <a:solidFill>
              <a:schemeClr val="tx2"/>
            </a:solidFill>
            <a:prstDash val="dash"/>
            <a:round/>
            <a:headEnd type="none" w="med" len="med"/>
            <a:tailEnd type="none" w="med" len="med"/>
          </a:ln>
          <a:effectLst/>
        </p:spPr>
      </p:cxnSp>
      <p:cxnSp>
        <p:nvCxnSpPr>
          <p:cNvPr id="33" name="Straight Connector 32">
            <a:extLst>
              <a:ext uri="{FF2B5EF4-FFF2-40B4-BE49-F238E27FC236}">
                <a16:creationId xmlns:a16="http://schemas.microsoft.com/office/drawing/2014/main" id="{7F78DD14-E236-8CCB-D9D7-4ABA68B775AB}"/>
              </a:ext>
            </a:extLst>
          </p:cNvPr>
          <p:cNvCxnSpPr/>
          <p:nvPr/>
        </p:nvCxnSpPr>
        <p:spPr bwMode="auto">
          <a:xfrm>
            <a:off x="152400" y="6086798"/>
            <a:ext cx="8991600" cy="0"/>
          </a:xfrm>
          <a:prstGeom prst="line">
            <a:avLst/>
          </a:prstGeom>
          <a:solidFill>
            <a:schemeClr val="bg1"/>
          </a:solidFill>
          <a:ln w="38100" cap="flat" cmpd="sng" algn="ctr">
            <a:solidFill>
              <a:schemeClr val="tx2"/>
            </a:solidFill>
            <a:prstDash val="dash"/>
            <a:round/>
            <a:headEnd type="none" w="med" len="med"/>
            <a:tailEnd type="none" w="med" len="med"/>
          </a:ln>
          <a:effectLst/>
        </p:spPr>
      </p:cxnSp>
      <p:sp>
        <p:nvSpPr>
          <p:cNvPr id="34" name="Rectangle 11">
            <a:extLst>
              <a:ext uri="{FF2B5EF4-FFF2-40B4-BE49-F238E27FC236}">
                <a16:creationId xmlns:a16="http://schemas.microsoft.com/office/drawing/2014/main" id="{1A83375E-5D24-CE7D-0785-FC12C1ED8FF5}"/>
              </a:ext>
            </a:extLst>
          </p:cNvPr>
          <p:cNvSpPr>
            <a:spLocks noChangeArrowheads="1"/>
          </p:cNvSpPr>
          <p:nvPr/>
        </p:nvSpPr>
        <p:spPr bwMode="auto">
          <a:xfrm>
            <a:off x="3565385" y="3950680"/>
            <a:ext cx="2225815" cy="1242060"/>
          </a:xfrm>
          <a:prstGeom prst="rect">
            <a:avLst/>
          </a:prstGeom>
          <a:solidFill>
            <a:schemeClr val="accent1">
              <a:lumMod val="75000"/>
            </a:schemeClr>
          </a:solidFill>
          <a:ln w="9525">
            <a:noFill/>
            <a:miter lim="800000"/>
            <a:headEnd/>
            <a:tailEnd/>
          </a:ln>
          <a:scene3d>
            <a:camera prst="orthographicFront"/>
            <a:lightRig rig="threePt" dir="t"/>
          </a:scene3d>
          <a:sp3d>
            <a:bevelT w="114300" prst="artDeco"/>
          </a:sp3d>
        </p:spPr>
        <p:txBody>
          <a:bodyPr lIns="90000" tIns="46800" rIns="90000" bIns="46800" anchor="t" anchorCtr="1"/>
          <a:lstStyle/>
          <a:p>
            <a:pPr marL="176213" indent="-176213" algn="ctr">
              <a:defRPr/>
            </a:pPr>
            <a:endParaRPr lang="en-US" sz="1200" b="1" dirty="0"/>
          </a:p>
          <a:p>
            <a:pPr marL="176213" indent="-176213" algn="ctr">
              <a:defRPr/>
            </a:pPr>
            <a:endParaRPr lang="en-US" sz="1200" b="1" dirty="0"/>
          </a:p>
          <a:p>
            <a:pPr marL="176213" indent="-176213" algn="ctr">
              <a:defRPr/>
            </a:pPr>
            <a:r>
              <a:rPr lang="en-US" sz="1200" b="1" dirty="0">
                <a:solidFill>
                  <a:schemeClr val="tx2"/>
                </a:solidFill>
              </a:rPr>
              <a:t>Achieve  overall score of 70 out of 100 points to proceed to Gate 2</a:t>
            </a:r>
          </a:p>
        </p:txBody>
      </p:sp>
      <p:sp>
        <p:nvSpPr>
          <p:cNvPr id="35" name="Rectangle 11">
            <a:extLst>
              <a:ext uri="{FF2B5EF4-FFF2-40B4-BE49-F238E27FC236}">
                <a16:creationId xmlns:a16="http://schemas.microsoft.com/office/drawing/2014/main" id="{DDE7A29E-2836-0013-DDE6-2271A25D5194}"/>
              </a:ext>
            </a:extLst>
          </p:cNvPr>
          <p:cNvSpPr>
            <a:spLocks noChangeArrowheads="1"/>
          </p:cNvSpPr>
          <p:nvPr/>
        </p:nvSpPr>
        <p:spPr bwMode="auto">
          <a:xfrm>
            <a:off x="332567" y="4305558"/>
            <a:ext cx="2082296" cy="546411"/>
          </a:xfrm>
          <a:prstGeom prst="rect">
            <a:avLst/>
          </a:prstGeom>
          <a:solidFill>
            <a:schemeClr val="accent1">
              <a:lumMod val="75000"/>
            </a:schemeClr>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marL="176213" indent="-176213">
              <a:defRPr/>
            </a:pPr>
            <a:r>
              <a:rPr lang="en-US" sz="1200" b="1" dirty="0">
                <a:solidFill>
                  <a:schemeClr val="tx2"/>
                </a:solidFill>
              </a:rPr>
              <a:t>Technical Criteria </a:t>
            </a:r>
          </a:p>
        </p:txBody>
      </p:sp>
      <p:pic>
        <p:nvPicPr>
          <p:cNvPr id="36" name="Picture 35">
            <a:extLst>
              <a:ext uri="{FF2B5EF4-FFF2-40B4-BE49-F238E27FC236}">
                <a16:creationId xmlns:a16="http://schemas.microsoft.com/office/drawing/2014/main" id="{5178911F-865B-2AF8-EF8E-489732C1C9E1}"/>
              </a:ext>
            </a:extLst>
          </p:cNvPr>
          <p:cNvPicPr>
            <a:picLocks noChangeAspect="1"/>
          </p:cNvPicPr>
          <p:nvPr/>
        </p:nvPicPr>
        <p:blipFill>
          <a:blip r:embed="rId3"/>
          <a:stretch>
            <a:fillRect/>
          </a:stretch>
        </p:blipFill>
        <p:spPr>
          <a:xfrm>
            <a:off x="2525379" y="4333764"/>
            <a:ext cx="957155" cy="518205"/>
          </a:xfrm>
          <a:prstGeom prst="rect">
            <a:avLst/>
          </a:prstGeom>
        </p:spPr>
      </p:pic>
      <p:graphicFrame>
        <p:nvGraphicFramePr>
          <p:cNvPr id="37" name="Object 36">
            <a:extLst>
              <a:ext uri="{FF2B5EF4-FFF2-40B4-BE49-F238E27FC236}">
                <a16:creationId xmlns:a16="http://schemas.microsoft.com/office/drawing/2014/main" id="{C1462D72-1B52-14FE-F0BE-6B88B57CC957}"/>
              </a:ext>
            </a:extLst>
          </p:cNvPr>
          <p:cNvGraphicFramePr>
            <a:graphicFrameLocks noChangeAspect="1"/>
          </p:cNvGraphicFramePr>
          <p:nvPr>
            <p:extLst>
              <p:ext uri="{D42A27DB-BD31-4B8C-83A1-F6EECF244321}">
                <p14:modId xmlns:p14="http://schemas.microsoft.com/office/powerpoint/2010/main" val="1381083632"/>
              </p:ext>
            </p:extLst>
          </p:nvPr>
        </p:nvGraphicFramePr>
        <p:xfrm>
          <a:off x="6225540" y="4166975"/>
          <a:ext cx="914400" cy="792163"/>
        </p:xfrm>
        <a:graphic>
          <a:graphicData uri="http://schemas.openxmlformats.org/presentationml/2006/ole">
            <mc:AlternateContent xmlns:mc="http://schemas.openxmlformats.org/markup-compatibility/2006">
              <mc:Choice xmlns:v="urn:schemas-microsoft-com:vml" Requires="v">
                <p:oleObj spid="_x0000_s2051" name="Worksheet" showAsIcon="1" r:id="rId4" imgW="914400" imgH="792360" progId="Excel.Sheet.12">
                  <p:embed/>
                </p:oleObj>
              </mc:Choice>
              <mc:Fallback>
                <p:oleObj name="Worksheet" showAsIcon="1" r:id="rId4" imgW="914400" imgH="792360" progId="Excel.Sheet.12">
                  <p:embed/>
                  <p:pic>
                    <p:nvPicPr>
                      <p:cNvPr id="5" name="Object 4">
                        <a:extLst>
                          <a:ext uri="{FF2B5EF4-FFF2-40B4-BE49-F238E27FC236}">
                            <a16:creationId xmlns:a16="http://schemas.microsoft.com/office/drawing/2014/main" id="{669A94D8-6E06-1ACF-6EDA-74D5C7B89B1F}"/>
                          </a:ext>
                        </a:extLst>
                      </p:cNvPr>
                      <p:cNvPicPr/>
                      <p:nvPr/>
                    </p:nvPicPr>
                    <p:blipFill>
                      <a:blip r:embed="rId5"/>
                      <a:stretch>
                        <a:fillRect/>
                      </a:stretch>
                    </p:blipFill>
                    <p:spPr>
                      <a:xfrm>
                        <a:off x="6225540" y="4166975"/>
                        <a:ext cx="914400" cy="792163"/>
                      </a:xfrm>
                      <a:prstGeom prst="rect">
                        <a:avLst/>
                      </a:prstGeom>
                    </p:spPr>
                  </p:pic>
                </p:oleObj>
              </mc:Fallback>
            </mc:AlternateContent>
          </a:graphicData>
        </a:graphic>
      </p:graphicFrame>
    </p:spTree>
    <p:extLst>
      <p:ext uri="{BB962C8B-B14F-4D97-AF65-F5344CB8AC3E}">
        <p14:creationId xmlns:p14="http://schemas.microsoft.com/office/powerpoint/2010/main" val="34022202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274DC8-B822-8E09-3DAE-2FE19C879F57}"/>
              </a:ext>
            </a:extLst>
          </p:cNvPr>
          <p:cNvSpPr>
            <a:spLocks noGrp="1"/>
          </p:cNvSpPr>
          <p:nvPr>
            <p:ph type="title"/>
          </p:nvPr>
        </p:nvSpPr>
        <p:spPr/>
        <p:txBody>
          <a:bodyPr>
            <a:noAutofit/>
          </a:bodyPr>
          <a:lstStyle/>
          <a:p>
            <a:r>
              <a:rPr lang="en-ZA" sz="1800" dirty="0" err="1"/>
              <a:t>Cont</a:t>
            </a:r>
            <a:r>
              <a:rPr lang="en-ZA" sz="1800" dirty="0"/>
              <a:t>….Bid Evaluation Process :Refer to section 7 of the Main RFP doc</a:t>
            </a:r>
            <a:br>
              <a:rPr lang="en-ZA" sz="1800" b="1" dirty="0">
                <a:solidFill>
                  <a:srgbClr val="002060"/>
                </a:solidFill>
                <a:effectLst>
                  <a:outerShdw blurRad="38100" dist="38100" dir="2700000" algn="tl">
                    <a:srgbClr val="000000">
                      <a:alpha val="43137"/>
                    </a:srgbClr>
                  </a:outerShdw>
                </a:effectLst>
                <a:latin typeface="+mj-lt"/>
                <a:ea typeface="+mj-ea"/>
                <a:cs typeface="+mj-cs"/>
              </a:rPr>
            </a:br>
            <a:endParaRPr lang="en-ZA" sz="1600" dirty="0">
              <a:solidFill>
                <a:srgbClr val="002060"/>
              </a:solidFill>
            </a:endParaRPr>
          </a:p>
        </p:txBody>
      </p:sp>
      <p:sp>
        <p:nvSpPr>
          <p:cNvPr id="3" name="Slide Number Placeholder 2">
            <a:extLst>
              <a:ext uri="{FF2B5EF4-FFF2-40B4-BE49-F238E27FC236}">
                <a16:creationId xmlns:a16="http://schemas.microsoft.com/office/drawing/2014/main" id="{CBE0F18A-B807-BB81-BA72-109ABDC22FD5}"/>
              </a:ext>
            </a:extLst>
          </p:cNvPr>
          <p:cNvSpPr>
            <a:spLocks noGrp="1"/>
          </p:cNvSpPr>
          <p:nvPr>
            <p:ph type="sldNum" sz="quarter" idx="10"/>
          </p:nvPr>
        </p:nvSpPr>
        <p:spPr/>
        <p:txBody>
          <a:bodyPr/>
          <a:lstStyle/>
          <a:p>
            <a:fld id="{B540B12B-D968-2643-8E7F-238A3C456CC9}" type="slidenum">
              <a:rPr lang="en-US" smtClean="0"/>
              <a:pPr/>
              <a:t>12</a:t>
            </a:fld>
            <a:endParaRPr lang="en-US" dirty="0"/>
          </a:p>
        </p:txBody>
      </p:sp>
      <p:sp>
        <p:nvSpPr>
          <p:cNvPr id="6" name="AutoShape 90">
            <a:extLst>
              <a:ext uri="{FF2B5EF4-FFF2-40B4-BE49-F238E27FC236}">
                <a16:creationId xmlns:a16="http://schemas.microsoft.com/office/drawing/2014/main" id="{3740B1F5-5252-CDA9-7415-549E2484F552}"/>
              </a:ext>
            </a:extLst>
          </p:cNvPr>
          <p:cNvSpPr>
            <a:spLocks noChangeArrowheads="1"/>
          </p:cNvSpPr>
          <p:nvPr/>
        </p:nvSpPr>
        <p:spPr bwMode="auto">
          <a:xfrm>
            <a:off x="152400" y="1175103"/>
            <a:ext cx="5498055" cy="2634143"/>
          </a:xfrm>
          <a:prstGeom prst="roundRect">
            <a:avLst>
              <a:gd name="adj" fmla="val 16667"/>
            </a:avLst>
          </a:prstGeom>
          <a:noFill/>
          <a:ln w="9525" algn="ctr">
            <a:solidFill>
              <a:srgbClr val="99CCFF"/>
            </a:solidFill>
            <a:round/>
            <a:headEnd/>
            <a:tailEnd/>
          </a:ln>
          <a:effectLst>
            <a:outerShdw dist="38100" dir="2700000" algn="tl" rotWithShape="0">
              <a:srgbClr val="000000">
                <a:alpha val="39999"/>
              </a:srgbClr>
            </a:outerShdw>
          </a:effectLst>
        </p:spPr>
        <p:txBody>
          <a:bodyPr wrap="none" anchor="ctr"/>
          <a:lstStyle/>
          <a:p>
            <a:pPr>
              <a:defRPr/>
            </a:pPr>
            <a:endParaRPr lang="en-ZA" dirty="0"/>
          </a:p>
        </p:txBody>
      </p:sp>
      <p:sp>
        <p:nvSpPr>
          <p:cNvPr id="7" name="Rectangle 11">
            <a:extLst>
              <a:ext uri="{FF2B5EF4-FFF2-40B4-BE49-F238E27FC236}">
                <a16:creationId xmlns:a16="http://schemas.microsoft.com/office/drawing/2014/main" id="{6B1ACC17-6166-B3DA-E35D-58DB5D4E5BC9}"/>
              </a:ext>
            </a:extLst>
          </p:cNvPr>
          <p:cNvSpPr>
            <a:spLocks noChangeArrowheads="1"/>
          </p:cNvSpPr>
          <p:nvPr/>
        </p:nvSpPr>
        <p:spPr bwMode="auto">
          <a:xfrm>
            <a:off x="2214606" y="2236852"/>
            <a:ext cx="1152399" cy="464277"/>
          </a:xfrm>
          <a:prstGeom prst="rect">
            <a:avLst/>
          </a:prstGeom>
          <a:solidFill>
            <a:schemeClr val="accent1">
              <a:lumMod val="75000"/>
            </a:schemeClr>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marL="176213" indent="-176213" algn="ctr">
              <a:defRPr/>
            </a:pPr>
            <a:r>
              <a:rPr lang="en-US" sz="1200" b="1" dirty="0">
                <a:solidFill>
                  <a:schemeClr val="tx2"/>
                </a:solidFill>
              </a:rPr>
              <a:t>100 points</a:t>
            </a:r>
          </a:p>
        </p:txBody>
      </p:sp>
      <p:sp>
        <p:nvSpPr>
          <p:cNvPr id="8" name="Text Box 91">
            <a:extLst>
              <a:ext uri="{FF2B5EF4-FFF2-40B4-BE49-F238E27FC236}">
                <a16:creationId xmlns:a16="http://schemas.microsoft.com/office/drawing/2014/main" id="{97F0B2CF-1A6C-1CD4-116E-9F2BB553C397}"/>
              </a:ext>
            </a:extLst>
          </p:cNvPr>
          <p:cNvSpPr txBox="1">
            <a:spLocks noChangeArrowheads="1"/>
          </p:cNvSpPr>
          <p:nvPr/>
        </p:nvSpPr>
        <p:spPr bwMode="auto">
          <a:xfrm>
            <a:off x="620786" y="1350754"/>
            <a:ext cx="1318654" cy="369332"/>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wrap="square">
            <a:spAutoFit/>
          </a:bodyPr>
          <a:lstStyle/>
          <a:p>
            <a:pPr>
              <a:defRPr/>
            </a:pPr>
            <a:r>
              <a:rPr lang="en-ZA" b="1" dirty="0">
                <a:solidFill>
                  <a:schemeClr val="tx2"/>
                </a:solidFill>
              </a:rPr>
              <a:t>Gate 2</a:t>
            </a:r>
            <a:endParaRPr lang="en-GB" b="1" dirty="0">
              <a:solidFill>
                <a:schemeClr val="tx2"/>
              </a:solidFill>
            </a:endParaRPr>
          </a:p>
        </p:txBody>
      </p:sp>
      <p:sp>
        <p:nvSpPr>
          <p:cNvPr id="9" name="Rectangle 12">
            <a:extLst>
              <a:ext uri="{FF2B5EF4-FFF2-40B4-BE49-F238E27FC236}">
                <a16:creationId xmlns:a16="http://schemas.microsoft.com/office/drawing/2014/main" id="{C1EBE91F-7213-1E50-7DCD-91B7E806B0FB}"/>
              </a:ext>
            </a:extLst>
          </p:cNvPr>
          <p:cNvSpPr>
            <a:spLocks noChangeArrowheads="1"/>
          </p:cNvSpPr>
          <p:nvPr/>
        </p:nvSpPr>
        <p:spPr bwMode="auto">
          <a:xfrm>
            <a:off x="345026" y="2611566"/>
            <a:ext cx="1670338" cy="489965"/>
          </a:xfrm>
          <a:prstGeom prst="rect">
            <a:avLst/>
          </a:prstGeom>
          <a:solidFill>
            <a:schemeClr val="accent1">
              <a:lumMod val="75000"/>
            </a:schemeClr>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marL="176213" indent="-176213">
              <a:defRPr/>
            </a:pPr>
            <a:r>
              <a:rPr lang="en-US" sz="1200" b="1" dirty="0">
                <a:solidFill>
                  <a:schemeClr val="tx2"/>
                </a:solidFill>
              </a:rPr>
              <a:t>Price </a:t>
            </a:r>
            <a:r>
              <a:rPr lang="en-US" sz="1200" dirty="0">
                <a:solidFill>
                  <a:schemeClr val="tx2"/>
                </a:solidFill>
              </a:rPr>
              <a:t>=</a:t>
            </a:r>
            <a:r>
              <a:rPr lang="en-US" sz="1200" b="1" dirty="0">
                <a:solidFill>
                  <a:schemeClr val="tx2"/>
                </a:solidFill>
              </a:rPr>
              <a:t> 80</a:t>
            </a:r>
          </a:p>
        </p:txBody>
      </p:sp>
      <p:sp>
        <p:nvSpPr>
          <p:cNvPr id="10" name="Rectangle 12">
            <a:extLst>
              <a:ext uri="{FF2B5EF4-FFF2-40B4-BE49-F238E27FC236}">
                <a16:creationId xmlns:a16="http://schemas.microsoft.com/office/drawing/2014/main" id="{7F57E6EB-94A1-27AA-CC90-CBE4D4DD6905}"/>
              </a:ext>
            </a:extLst>
          </p:cNvPr>
          <p:cNvSpPr>
            <a:spLocks noChangeArrowheads="1"/>
          </p:cNvSpPr>
          <p:nvPr/>
        </p:nvSpPr>
        <p:spPr bwMode="auto">
          <a:xfrm>
            <a:off x="345025" y="2155059"/>
            <a:ext cx="1660097" cy="456507"/>
          </a:xfrm>
          <a:prstGeom prst="rect">
            <a:avLst/>
          </a:prstGeom>
          <a:solidFill>
            <a:schemeClr val="accent1">
              <a:lumMod val="75000"/>
            </a:schemeClr>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marL="176213" indent="-176213">
              <a:defRPr/>
            </a:pPr>
            <a:r>
              <a:rPr lang="en-US" sz="1200" b="1" dirty="0">
                <a:solidFill>
                  <a:schemeClr val="tx2"/>
                </a:solidFill>
              </a:rPr>
              <a:t>BBBEE </a:t>
            </a:r>
            <a:r>
              <a:rPr lang="en-US" sz="1200" dirty="0">
                <a:solidFill>
                  <a:schemeClr val="tx2"/>
                </a:solidFill>
              </a:rPr>
              <a:t>=</a:t>
            </a:r>
            <a:r>
              <a:rPr lang="en-US" sz="1200" b="1" dirty="0">
                <a:solidFill>
                  <a:schemeClr val="tx2"/>
                </a:solidFill>
              </a:rPr>
              <a:t> 20</a:t>
            </a:r>
          </a:p>
        </p:txBody>
      </p:sp>
    </p:spTree>
    <p:extLst>
      <p:ext uri="{BB962C8B-B14F-4D97-AF65-F5344CB8AC3E}">
        <p14:creationId xmlns:p14="http://schemas.microsoft.com/office/powerpoint/2010/main" val="21346739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DF07EB0-D04F-368F-3308-E02336C7CC64}"/>
              </a:ext>
            </a:extLst>
          </p:cNvPr>
          <p:cNvSpPr>
            <a:spLocks noGrp="1"/>
          </p:cNvSpPr>
          <p:nvPr>
            <p:ph type="sldNum" sz="quarter" idx="10"/>
          </p:nvPr>
        </p:nvSpPr>
        <p:spPr/>
        <p:txBody>
          <a:bodyPr/>
          <a:lstStyle/>
          <a:p>
            <a:fld id="{B540B12B-D968-2643-8E7F-238A3C456CC9}" type="slidenum">
              <a:rPr lang="en-US" smtClean="0"/>
              <a:pPr/>
              <a:t>13</a:t>
            </a:fld>
            <a:endParaRPr lang="en-US" dirty="0"/>
          </a:p>
        </p:txBody>
      </p:sp>
      <p:sp>
        <p:nvSpPr>
          <p:cNvPr id="4" name="Text Placeholder 3">
            <a:extLst>
              <a:ext uri="{FF2B5EF4-FFF2-40B4-BE49-F238E27FC236}">
                <a16:creationId xmlns:a16="http://schemas.microsoft.com/office/drawing/2014/main" id="{41974DB3-83AB-1D45-1498-0D7D56902678}"/>
              </a:ext>
            </a:extLst>
          </p:cNvPr>
          <p:cNvSpPr>
            <a:spLocks noGrp="1"/>
          </p:cNvSpPr>
          <p:nvPr>
            <p:ph type="body" sz="quarter" idx="11"/>
          </p:nvPr>
        </p:nvSpPr>
        <p:spPr>
          <a:xfrm>
            <a:off x="341312" y="2745005"/>
            <a:ext cx="8370887" cy="683995"/>
          </a:xfrm>
        </p:spPr>
        <p:txBody>
          <a:bodyPr>
            <a:normAutofit fontScale="62500" lnSpcReduction="20000"/>
          </a:bodyPr>
          <a:lstStyle/>
          <a:p>
            <a:pPr algn="ctr"/>
            <a:r>
              <a:rPr lang="en-GB" sz="2600" b="1" dirty="0">
                <a:solidFill>
                  <a:schemeClr val="bg1">
                    <a:lumMod val="65000"/>
                  </a:schemeClr>
                </a:solidFill>
              </a:rPr>
              <a:t>BID EVALUATION PROCESS  GATE 2 (PRICE &amp; BBBEE) </a:t>
            </a:r>
          </a:p>
          <a:p>
            <a:pPr algn="ctr"/>
            <a:r>
              <a:rPr lang="en-GB" sz="2600" b="1" dirty="0">
                <a:solidFill>
                  <a:schemeClr val="bg1">
                    <a:lumMod val="65000"/>
                  </a:schemeClr>
                </a:solidFill>
              </a:rPr>
              <a:t> </a:t>
            </a:r>
          </a:p>
          <a:p>
            <a:pPr algn="ctr"/>
            <a:r>
              <a:rPr lang="en-GB" sz="2600" b="1" dirty="0">
                <a:solidFill>
                  <a:schemeClr val="bg1">
                    <a:lumMod val="65000"/>
                  </a:schemeClr>
                </a:solidFill>
              </a:rPr>
              <a:t>B-BBEE</a:t>
            </a:r>
          </a:p>
          <a:p>
            <a:pPr algn="ctr"/>
            <a:endParaRPr lang="en-ZA" dirty="0">
              <a:solidFill>
                <a:schemeClr val="bg1">
                  <a:lumMod val="65000"/>
                </a:schemeClr>
              </a:solidFill>
            </a:endParaRPr>
          </a:p>
        </p:txBody>
      </p:sp>
    </p:spTree>
    <p:extLst>
      <p:ext uri="{BB962C8B-B14F-4D97-AF65-F5344CB8AC3E}">
        <p14:creationId xmlns:p14="http://schemas.microsoft.com/office/powerpoint/2010/main" val="24141378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C2791-41EE-4086-D3A9-5B0C36583BAA}"/>
              </a:ext>
            </a:extLst>
          </p:cNvPr>
          <p:cNvSpPr>
            <a:spLocks noGrp="1"/>
          </p:cNvSpPr>
          <p:nvPr>
            <p:ph type="title"/>
          </p:nvPr>
        </p:nvSpPr>
        <p:spPr/>
        <p:txBody>
          <a:bodyPr>
            <a:normAutofit fontScale="90000"/>
          </a:bodyPr>
          <a:lstStyle/>
          <a:p>
            <a:r>
              <a:rPr lang="en-GB" dirty="0"/>
              <a:t>Bid Evaluation Process  Gate 2 – Price</a:t>
            </a:r>
            <a:br>
              <a:rPr lang="en-GB" dirty="0"/>
            </a:br>
            <a:endParaRPr lang="en-ZA" dirty="0"/>
          </a:p>
        </p:txBody>
      </p:sp>
      <p:sp>
        <p:nvSpPr>
          <p:cNvPr id="3" name="Slide Number Placeholder 2">
            <a:extLst>
              <a:ext uri="{FF2B5EF4-FFF2-40B4-BE49-F238E27FC236}">
                <a16:creationId xmlns:a16="http://schemas.microsoft.com/office/drawing/2014/main" id="{1992D6FE-49B7-03B1-F8BF-A94E99E2CA84}"/>
              </a:ext>
            </a:extLst>
          </p:cNvPr>
          <p:cNvSpPr>
            <a:spLocks noGrp="1"/>
          </p:cNvSpPr>
          <p:nvPr>
            <p:ph type="sldNum" sz="quarter" idx="10"/>
          </p:nvPr>
        </p:nvSpPr>
        <p:spPr/>
        <p:txBody>
          <a:bodyPr/>
          <a:lstStyle/>
          <a:p>
            <a:fld id="{B540B12B-D968-2643-8E7F-238A3C456CC9}" type="slidenum">
              <a:rPr lang="en-US" smtClean="0"/>
              <a:pPr/>
              <a:t>14</a:t>
            </a:fld>
            <a:endParaRPr lang="en-US" dirty="0"/>
          </a:p>
        </p:txBody>
      </p:sp>
      <p:sp>
        <p:nvSpPr>
          <p:cNvPr id="6" name="Rectangle 5">
            <a:extLst>
              <a:ext uri="{FF2B5EF4-FFF2-40B4-BE49-F238E27FC236}">
                <a16:creationId xmlns:a16="http://schemas.microsoft.com/office/drawing/2014/main" id="{E865AD99-77DD-0AE4-64D5-5B2A94B7513F}"/>
              </a:ext>
            </a:extLst>
          </p:cNvPr>
          <p:cNvSpPr/>
          <p:nvPr/>
        </p:nvSpPr>
        <p:spPr>
          <a:xfrm>
            <a:off x="219075" y="1178939"/>
            <a:ext cx="9292130" cy="3000821"/>
          </a:xfrm>
          <a:prstGeom prst="rect">
            <a:avLst/>
          </a:prstGeom>
        </p:spPr>
        <p:txBody>
          <a:bodyPr wrap="square">
            <a:spAutoFit/>
          </a:bodyPr>
          <a:lstStyle/>
          <a:p>
            <a:pPr>
              <a:lnSpc>
                <a:spcPct val="150000"/>
              </a:lnSpc>
            </a:pPr>
            <a:r>
              <a:rPr lang="en-ZA" sz="1400" dirty="0">
                <a:solidFill>
                  <a:srgbClr val="003366"/>
                </a:solidFill>
                <a:ea typeface="Times New Roman" pitchFamily="18" charset="0"/>
                <a:cs typeface="Tahoma" pitchFamily="34" charset="0"/>
              </a:rPr>
              <a:t>The Price and B-BBEE points will be added together to determine each bidder’s overall score out of 100 points. </a:t>
            </a:r>
          </a:p>
          <a:p>
            <a:pPr>
              <a:lnSpc>
                <a:spcPct val="150000"/>
              </a:lnSpc>
            </a:pPr>
            <a:r>
              <a:rPr lang="en-ZA" sz="1400" dirty="0">
                <a:solidFill>
                  <a:srgbClr val="003366"/>
                </a:solidFill>
                <a:ea typeface="Times New Roman" pitchFamily="18" charset="0"/>
                <a:cs typeface="Tahoma" pitchFamily="34" charset="0"/>
              </a:rPr>
              <a:t>Only the Tenders that have qualified after the technical evaluation (gate 1) will be evaluated for Pricing and </a:t>
            </a:r>
          </a:p>
          <a:p>
            <a:pPr>
              <a:lnSpc>
                <a:spcPct val="150000"/>
              </a:lnSpc>
            </a:pPr>
            <a:r>
              <a:rPr lang="en-ZA" sz="1400" dirty="0">
                <a:solidFill>
                  <a:srgbClr val="003366"/>
                </a:solidFill>
                <a:ea typeface="Times New Roman" pitchFamily="18" charset="0"/>
                <a:cs typeface="Tahoma" pitchFamily="34" charset="0"/>
              </a:rPr>
              <a:t>B-BBEE (gate 2) in terms of the 80/20 preference points system under section 2 of the referential Procurement Policy Framework Act, 2000, read with the Preferential Procurement Regulations, 2017</a:t>
            </a:r>
          </a:p>
          <a:p>
            <a:pPr>
              <a:lnSpc>
                <a:spcPct val="150000"/>
              </a:lnSpc>
            </a:pPr>
            <a:endParaRPr lang="en-ZA" sz="1400" dirty="0">
              <a:solidFill>
                <a:srgbClr val="003366"/>
              </a:solidFill>
              <a:ea typeface="Times New Roman" pitchFamily="18" charset="0"/>
              <a:cs typeface="Tahoma" pitchFamily="34" charset="0"/>
            </a:endParaRPr>
          </a:p>
          <a:p>
            <a:pPr>
              <a:lnSpc>
                <a:spcPct val="150000"/>
              </a:lnSpc>
            </a:pPr>
            <a:r>
              <a:rPr lang="en-ZA" sz="1400" b="1" dirty="0">
                <a:solidFill>
                  <a:srgbClr val="002060"/>
                </a:solidFill>
              </a:rPr>
              <a:t>Stage 1 – Price Evaluation (80 points)</a:t>
            </a:r>
            <a:r>
              <a:rPr lang="en-ZA" sz="1400" dirty="0">
                <a:solidFill>
                  <a:srgbClr val="002060"/>
                </a:solidFill>
              </a:rPr>
              <a:t>. </a:t>
            </a:r>
          </a:p>
          <a:p>
            <a:pPr>
              <a:lnSpc>
                <a:spcPct val="150000"/>
              </a:lnSpc>
            </a:pPr>
            <a:endParaRPr lang="en-ZA" sz="1400" dirty="0">
              <a:solidFill>
                <a:srgbClr val="003366"/>
              </a:solidFill>
              <a:ea typeface="Times New Roman" pitchFamily="18" charset="0"/>
              <a:cs typeface="Tahoma" pitchFamily="34" charset="0"/>
            </a:endParaRPr>
          </a:p>
          <a:p>
            <a:pPr>
              <a:lnSpc>
                <a:spcPct val="150000"/>
              </a:lnSpc>
            </a:pPr>
            <a:endParaRPr lang="en-ZA" sz="1400" dirty="0">
              <a:solidFill>
                <a:srgbClr val="003366"/>
              </a:solidFill>
              <a:ea typeface="Times New Roman" pitchFamily="18" charset="0"/>
              <a:cs typeface="Tahoma" pitchFamily="34" charset="0"/>
            </a:endParaRPr>
          </a:p>
          <a:p>
            <a:pPr>
              <a:lnSpc>
                <a:spcPct val="150000"/>
              </a:lnSpc>
            </a:pPr>
            <a:endParaRPr lang="en-ZA" sz="1400" dirty="0">
              <a:solidFill>
                <a:srgbClr val="003366"/>
              </a:solidFill>
              <a:ea typeface="Times New Roman" pitchFamily="18" charset="0"/>
              <a:cs typeface="Tahoma" pitchFamily="34" charset="0"/>
            </a:endParaRPr>
          </a:p>
        </p:txBody>
      </p:sp>
      <p:sp>
        <p:nvSpPr>
          <p:cNvPr id="7" name="Rectangle 6">
            <a:extLst>
              <a:ext uri="{FF2B5EF4-FFF2-40B4-BE49-F238E27FC236}">
                <a16:creationId xmlns:a16="http://schemas.microsoft.com/office/drawing/2014/main" id="{52E828C1-655A-D0F3-BFDE-D2AAC6DE3D1D}"/>
              </a:ext>
            </a:extLst>
          </p:cNvPr>
          <p:cNvSpPr/>
          <p:nvPr/>
        </p:nvSpPr>
        <p:spPr>
          <a:xfrm>
            <a:off x="151002" y="5372051"/>
            <a:ext cx="7565384" cy="738664"/>
          </a:xfrm>
          <a:prstGeom prst="rect">
            <a:avLst/>
          </a:prstGeom>
        </p:spPr>
        <p:txBody>
          <a:bodyPr wrap="square">
            <a:spAutoFit/>
          </a:bodyPr>
          <a:lstStyle/>
          <a:p>
            <a:r>
              <a:rPr lang="en-ZA" sz="1400" dirty="0">
                <a:solidFill>
                  <a:srgbClr val="004F87">
                    <a:lumMod val="75000"/>
                  </a:srgbClr>
                </a:solidFill>
              </a:rPr>
              <a:t>Ps	=	Points scored for price of Bid under consideration</a:t>
            </a:r>
          </a:p>
          <a:p>
            <a:r>
              <a:rPr lang="en-ZA" sz="1400" dirty="0">
                <a:solidFill>
                  <a:srgbClr val="004F87">
                    <a:lumMod val="75000"/>
                  </a:srgbClr>
                </a:solidFill>
              </a:rPr>
              <a:t>Pt.	=	Rand value of Bid under consideration</a:t>
            </a:r>
          </a:p>
          <a:p>
            <a:r>
              <a:rPr lang="en-ZA" sz="1400" dirty="0">
                <a:solidFill>
                  <a:srgbClr val="004F87">
                    <a:lumMod val="75000"/>
                  </a:srgbClr>
                </a:solidFill>
              </a:rPr>
              <a:t>Pmin	=	Rand value of lowest acceptable Bid</a:t>
            </a:r>
          </a:p>
        </p:txBody>
      </p:sp>
      <p:pic>
        <p:nvPicPr>
          <p:cNvPr id="8" name="Picture 7">
            <a:extLst>
              <a:ext uri="{FF2B5EF4-FFF2-40B4-BE49-F238E27FC236}">
                <a16:creationId xmlns:a16="http://schemas.microsoft.com/office/drawing/2014/main" id="{90DE0319-4FCD-C496-9CDB-65AA3EFE7A74}"/>
              </a:ext>
            </a:extLst>
          </p:cNvPr>
          <p:cNvPicPr>
            <a:picLocks noChangeAspect="1"/>
          </p:cNvPicPr>
          <p:nvPr/>
        </p:nvPicPr>
        <p:blipFill>
          <a:blip r:embed="rId3"/>
          <a:stretch>
            <a:fillRect/>
          </a:stretch>
        </p:blipFill>
        <p:spPr>
          <a:xfrm>
            <a:off x="306024" y="3564355"/>
            <a:ext cx="5576316" cy="1315212"/>
          </a:xfrm>
          <a:prstGeom prst="rect">
            <a:avLst/>
          </a:prstGeom>
        </p:spPr>
      </p:pic>
      <p:graphicFrame>
        <p:nvGraphicFramePr>
          <p:cNvPr id="9" name="Object 8">
            <a:extLst>
              <a:ext uri="{FF2B5EF4-FFF2-40B4-BE49-F238E27FC236}">
                <a16:creationId xmlns:a16="http://schemas.microsoft.com/office/drawing/2014/main" id="{A6F5175C-21A6-5F58-8E94-2B970E78F02B}"/>
              </a:ext>
            </a:extLst>
          </p:cNvPr>
          <p:cNvGraphicFramePr>
            <a:graphicFrameLocks noChangeAspect="1"/>
          </p:cNvGraphicFramePr>
          <p:nvPr>
            <p:extLst>
              <p:ext uri="{D42A27DB-BD31-4B8C-83A1-F6EECF244321}">
                <p14:modId xmlns:p14="http://schemas.microsoft.com/office/powerpoint/2010/main" val="323290166"/>
              </p:ext>
            </p:extLst>
          </p:nvPr>
        </p:nvGraphicFramePr>
        <p:xfrm>
          <a:off x="6325172" y="3758601"/>
          <a:ext cx="914400" cy="792163"/>
        </p:xfrm>
        <a:graphic>
          <a:graphicData uri="http://schemas.openxmlformats.org/presentationml/2006/ole">
            <mc:AlternateContent xmlns:mc="http://schemas.openxmlformats.org/markup-compatibility/2006">
              <mc:Choice xmlns:v="urn:schemas-microsoft-com:vml" Requires="v">
                <p:oleObj spid="_x0000_s3075" name="Worksheet" showAsIcon="1" r:id="rId4" imgW="914400" imgH="792360" progId="Excel.Sheet.12">
                  <p:embed/>
                </p:oleObj>
              </mc:Choice>
              <mc:Fallback>
                <p:oleObj name="Worksheet" showAsIcon="1" r:id="rId4" imgW="914400" imgH="792360" progId="Excel.Sheet.12">
                  <p:embed/>
                  <p:pic>
                    <p:nvPicPr>
                      <p:cNvPr id="4" name="Object 3">
                        <a:extLst>
                          <a:ext uri="{FF2B5EF4-FFF2-40B4-BE49-F238E27FC236}">
                            <a16:creationId xmlns:a16="http://schemas.microsoft.com/office/drawing/2014/main" id="{FFF9CD1A-CA97-0539-CBDA-D6911D81BBB4}"/>
                          </a:ext>
                        </a:extLst>
                      </p:cNvPr>
                      <p:cNvPicPr/>
                      <p:nvPr/>
                    </p:nvPicPr>
                    <p:blipFill>
                      <a:blip r:embed="rId5"/>
                      <a:stretch>
                        <a:fillRect/>
                      </a:stretch>
                    </p:blipFill>
                    <p:spPr>
                      <a:xfrm>
                        <a:off x="6325172" y="3758601"/>
                        <a:ext cx="914400" cy="792163"/>
                      </a:xfrm>
                      <a:prstGeom prst="rect">
                        <a:avLst/>
                      </a:prstGeom>
                    </p:spPr>
                  </p:pic>
                </p:oleObj>
              </mc:Fallback>
            </mc:AlternateContent>
          </a:graphicData>
        </a:graphic>
      </p:graphicFrame>
    </p:spTree>
    <p:extLst>
      <p:ext uri="{BB962C8B-B14F-4D97-AF65-F5344CB8AC3E}">
        <p14:creationId xmlns:p14="http://schemas.microsoft.com/office/powerpoint/2010/main" val="8415222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8485ED-D1BA-101B-EC09-F3E7F2A4B5F9}"/>
              </a:ext>
            </a:extLst>
          </p:cNvPr>
          <p:cNvSpPr>
            <a:spLocks noGrp="1"/>
          </p:cNvSpPr>
          <p:nvPr>
            <p:ph type="title"/>
          </p:nvPr>
        </p:nvSpPr>
        <p:spPr/>
        <p:txBody>
          <a:bodyPr>
            <a:normAutofit fontScale="90000"/>
          </a:bodyPr>
          <a:lstStyle/>
          <a:p>
            <a:r>
              <a:rPr lang="en-ZA" dirty="0"/>
              <a:t>B-BBEE = 20 Points</a:t>
            </a:r>
            <a:br>
              <a:rPr lang="en-ZA" dirty="0"/>
            </a:br>
            <a:endParaRPr lang="en-ZA" dirty="0"/>
          </a:p>
        </p:txBody>
      </p:sp>
      <p:sp>
        <p:nvSpPr>
          <p:cNvPr id="3" name="Slide Number Placeholder 2">
            <a:extLst>
              <a:ext uri="{FF2B5EF4-FFF2-40B4-BE49-F238E27FC236}">
                <a16:creationId xmlns:a16="http://schemas.microsoft.com/office/drawing/2014/main" id="{3AFEB0B4-6BFB-940E-7E78-D988AF9DBEE9}"/>
              </a:ext>
            </a:extLst>
          </p:cNvPr>
          <p:cNvSpPr>
            <a:spLocks noGrp="1"/>
          </p:cNvSpPr>
          <p:nvPr>
            <p:ph type="sldNum" sz="quarter" idx="10"/>
          </p:nvPr>
        </p:nvSpPr>
        <p:spPr/>
        <p:txBody>
          <a:bodyPr/>
          <a:lstStyle/>
          <a:p>
            <a:fld id="{B540B12B-D968-2643-8E7F-238A3C456CC9}" type="slidenum">
              <a:rPr lang="en-US" smtClean="0"/>
              <a:pPr/>
              <a:t>15</a:t>
            </a:fld>
            <a:endParaRPr lang="en-US" dirty="0"/>
          </a:p>
        </p:txBody>
      </p:sp>
      <p:sp>
        <p:nvSpPr>
          <p:cNvPr id="6" name="TextBox 8">
            <a:extLst>
              <a:ext uri="{FF2B5EF4-FFF2-40B4-BE49-F238E27FC236}">
                <a16:creationId xmlns:a16="http://schemas.microsoft.com/office/drawing/2014/main" id="{57602A79-D1A8-8FF7-D8B4-A6D4AF3CF552}"/>
              </a:ext>
            </a:extLst>
          </p:cNvPr>
          <p:cNvSpPr txBox="1">
            <a:spLocks noChangeArrowheads="1"/>
          </p:cNvSpPr>
          <p:nvPr/>
        </p:nvSpPr>
        <p:spPr bwMode="auto">
          <a:xfrm>
            <a:off x="341992" y="1241334"/>
            <a:ext cx="8589089" cy="4108817"/>
          </a:xfrm>
          <a:prstGeom prst="rect">
            <a:avLst/>
          </a:prstGeom>
          <a:noFill/>
          <a:ln w="9525">
            <a:noFill/>
            <a:miter lim="800000"/>
            <a:headEnd/>
            <a:tailEnd/>
          </a:ln>
        </p:spPr>
        <p:txBody>
          <a:bodyPr wrap="square">
            <a:spAutoFit/>
          </a:bodyPr>
          <a:lstStyle/>
          <a:p>
            <a:pPr algn="just" fontAlgn="base">
              <a:lnSpc>
                <a:spcPct val="150000"/>
              </a:lnSpc>
              <a:spcBef>
                <a:spcPct val="0"/>
              </a:spcBef>
              <a:spcAft>
                <a:spcPct val="0"/>
              </a:spcAft>
              <a:buFont typeface="Wingdings" pitchFamily="2" charset="2"/>
              <a:buNone/>
            </a:pPr>
            <a:r>
              <a:rPr lang="en-ZA" sz="2000" b="1" dirty="0">
                <a:solidFill>
                  <a:srgbClr val="004F87">
                    <a:lumMod val="75000"/>
                  </a:srgbClr>
                </a:solidFill>
              </a:rPr>
              <a:t>B-BBEE points may be allocated to Bidders on submission of documentation or evidence as follows:</a:t>
            </a:r>
          </a:p>
          <a:p>
            <a:pPr fontAlgn="base">
              <a:lnSpc>
                <a:spcPct val="150000"/>
              </a:lnSpc>
              <a:spcBef>
                <a:spcPct val="0"/>
              </a:spcBef>
              <a:spcAft>
                <a:spcPct val="0"/>
              </a:spcAft>
              <a:buFont typeface="Wingdings" pitchFamily="2" charset="2"/>
              <a:buNone/>
            </a:pPr>
            <a:endParaRPr lang="en-ZA" altLang="zh-TW" sz="2000" b="1" dirty="0">
              <a:solidFill>
                <a:srgbClr val="004F87"/>
              </a:solidFill>
              <a:ea typeface="Times New Roman" pitchFamily="18" charset="0"/>
              <a:cs typeface="Tahoma" pitchFamily="34" charset="0"/>
            </a:endParaRPr>
          </a:p>
          <a:p>
            <a:pPr fontAlgn="base">
              <a:lnSpc>
                <a:spcPct val="150000"/>
              </a:lnSpc>
              <a:spcBef>
                <a:spcPct val="0"/>
              </a:spcBef>
              <a:spcAft>
                <a:spcPct val="0"/>
              </a:spcAft>
              <a:buFont typeface="Wingdings" pitchFamily="2" charset="2"/>
              <a:buNone/>
            </a:pPr>
            <a:endParaRPr lang="en-ZA" altLang="zh-TW" sz="2000" b="1" dirty="0">
              <a:solidFill>
                <a:srgbClr val="004F87"/>
              </a:solidFill>
              <a:ea typeface="Times New Roman" pitchFamily="18" charset="0"/>
              <a:cs typeface="Tahoma" pitchFamily="34" charset="0"/>
            </a:endParaRPr>
          </a:p>
          <a:p>
            <a:pPr fontAlgn="base">
              <a:lnSpc>
                <a:spcPct val="150000"/>
              </a:lnSpc>
              <a:spcBef>
                <a:spcPct val="0"/>
              </a:spcBef>
              <a:spcAft>
                <a:spcPct val="0"/>
              </a:spcAft>
              <a:buFont typeface="Wingdings" pitchFamily="2" charset="2"/>
              <a:buNone/>
            </a:pPr>
            <a:endParaRPr lang="en-ZA" altLang="zh-TW" sz="2000" b="1" dirty="0">
              <a:solidFill>
                <a:srgbClr val="004F87"/>
              </a:solidFill>
              <a:ea typeface="Times New Roman" pitchFamily="18" charset="0"/>
              <a:cs typeface="Tahoma" pitchFamily="34" charset="0"/>
            </a:endParaRPr>
          </a:p>
          <a:p>
            <a:pPr fontAlgn="base">
              <a:lnSpc>
                <a:spcPct val="150000"/>
              </a:lnSpc>
              <a:spcBef>
                <a:spcPct val="0"/>
              </a:spcBef>
              <a:spcAft>
                <a:spcPct val="0"/>
              </a:spcAft>
              <a:buFont typeface="Wingdings" pitchFamily="2" charset="2"/>
              <a:buNone/>
            </a:pPr>
            <a:endParaRPr lang="en-US" sz="2000" dirty="0">
              <a:solidFill>
                <a:srgbClr val="003366"/>
              </a:solidFill>
              <a:ea typeface="Times New Roman" pitchFamily="18" charset="0"/>
              <a:cs typeface="Tahoma" pitchFamily="34" charset="0"/>
            </a:endParaRPr>
          </a:p>
          <a:p>
            <a:pPr algn="just" fontAlgn="base">
              <a:lnSpc>
                <a:spcPct val="150000"/>
              </a:lnSpc>
              <a:spcBef>
                <a:spcPct val="0"/>
              </a:spcBef>
              <a:spcAft>
                <a:spcPct val="0"/>
              </a:spcAft>
              <a:buFont typeface="Wingdings" pitchFamily="2" charset="2"/>
              <a:buNone/>
            </a:pPr>
            <a:endParaRPr lang="en-US" dirty="0">
              <a:solidFill>
                <a:srgbClr val="003366"/>
              </a:solidFill>
              <a:ea typeface="Times New Roman" pitchFamily="18" charset="0"/>
              <a:cs typeface="Tahoma" pitchFamily="34" charset="0"/>
            </a:endParaRPr>
          </a:p>
          <a:p>
            <a:pPr algn="just" fontAlgn="base">
              <a:lnSpc>
                <a:spcPct val="150000"/>
              </a:lnSpc>
              <a:spcBef>
                <a:spcPct val="0"/>
              </a:spcBef>
              <a:spcAft>
                <a:spcPct val="0"/>
              </a:spcAft>
              <a:buFont typeface="Wingdings" pitchFamily="2" charset="2"/>
              <a:buNone/>
            </a:pPr>
            <a:r>
              <a:rPr lang="en-US" dirty="0">
                <a:solidFill>
                  <a:srgbClr val="003366"/>
                </a:solidFill>
                <a:ea typeface="Times New Roman" pitchFamily="18" charset="0"/>
                <a:cs typeface="Tahoma" pitchFamily="34" charset="0"/>
              </a:rPr>
              <a:t>Bidders </a:t>
            </a:r>
            <a:r>
              <a:rPr lang="en-US" b="1" dirty="0">
                <a:solidFill>
                  <a:srgbClr val="003366"/>
                </a:solidFill>
                <a:ea typeface="Times New Roman" pitchFamily="18" charset="0"/>
                <a:cs typeface="Tahoma" pitchFamily="34" charset="0"/>
              </a:rPr>
              <a:t>MUST</a:t>
            </a:r>
            <a:r>
              <a:rPr lang="en-US" dirty="0">
                <a:solidFill>
                  <a:srgbClr val="003366"/>
                </a:solidFill>
                <a:ea typeface="Times New Roman" pitchFamily="18" charset="0"/>
                <a:cs typeface="Tahoma" pitchFamily="34" charset="0"/>
              </a:rPr>
              <a:t> complete and sign the SBD 6.1 form to claim the Bidder’s B-BBEE preference points, failing which, the Bidder will be scored zero.</a:t>
            </a:r>
            <a:endParaRPr lang="en-ZA" altLang="zh-TW" dirty="0">
              <a:solidFill>
                <a:srgbClr val="004F87"/>
              </a:solidFill>
              <a:ea typeface="Times New Roman" pitchFamily="18" charset="0"/>
              <a:cs typeface="Tahoma" pitchFamily="34" charset="0"/>
            </a:endParaRPr>
          </a:p>
        </p:txBody>
      </p:sp>
      <p:pic>
        <p:nvPicPr>
          <p:cNvPr id="7" name="Picture 6">
            <a:extLst>
              <a:ext uri="{FF2B5EF4-FFF2-40B4-BE49-F238E27FC236}">
                <a16:creationId xmlns:a16="http://schemas.microsoft.com/office/drawing/2014/main" id="{2D0FDB1E-1017-4752-4338-D470E39EBEB9}"/>
              </a:ext>
            </a:extLst>
          </p:cNvPr>
          <p:cNvPicPr>
            <a:picLocks noChangeAspect="1"/>
          </p:cNvPicPr>
          <p:nvPr/>
        </p:nvPicPr>
        <p:blipFill>
          <a:blip r:embed="rId2"/>
          <a:stretch>
            <a:fillRect/>
          </a:stretch>
        </p:blipFill>
        <p:spPr>
          <a:xfrm>
            <a:off x="341993" y="2569667"/>
            <a:ext cx="8640845" cy="1652159"/>
          </a:xfrm>
          <a:prstGeom prst="rect">
            <a:avLst/>
          </a:prstGeom>
        </p:spPr>
      </p:pic>
    </p:spTree>
    <p:extLst>
      <p:ext uri="{BB962C8B-B14F-4D97-AF65-F5344CB8AC3E}">
        <p14:creationId xmlns:p14="http://schemas.microsoft.com/office/powerpoint/2010/main" val="34455667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DA3CE4-4FF9-801F-C618-7C4842290C3D}"/>
              </a:ext>
            </a:extLst>
          </p:cNvPr>
          <p:cNvSpPr>
            <a:spLocks noGrp="1"/>
          </p:cNvSpPr>
          <p:nvPr>
            <p:ph type="title"/>
          </p:nvPr>
        </p:nvSpPr>
        <p:spPr/>
        <p:txBody>
          <a:bodyPr>
            <a:normAutofit fontScale="90000"/>
          </a:bodyPr>
          <a:lstStyle/>
          <a:p>
            <a:r>
              <a:rPr lang="en-ZA" dirty="0"/>
              <a:t>B-BBEE  Certificate/Affidavit</a:t>
            </a:r>
            <a:br>
              <a:rPr lang="en-ZA" dirty="0"/>
            </a:br>
            <a:endParaRPr lang="en-ZA" dirty="0"/>
          </a:p>
        </p:txBody>
      </p:sp>
      <p:sp>
        <p:nvSpPr>
          <p:cNvPr id="3" name="Slide Number Placeholder 2">
            <a:extLst>
              <a:ext uri="{FF2B5EF4-FFF2-40B4-BE49-F238E27FC236}">
                <a16:creationId xmlns:a16="http://schemas.microsoft.com/office/drawing/2014/main" id="{AEB4F4AA-3827-9E2A-21AD-5DC94D82F343}"/>
              </a:ext>
            </a:extLst>
          </p:cNvPr>
          <p:cNvSpPr>
            <a:spLocks noGrp="1"/>
          </p:cNvSpPr>
          <p:nvPr>
            <p:ph type="sldNum" sz="quarter" idx="10"/>
          </p:nvPr>
        </p:nvSpPr>
        <p:spPr/>
        <p:txBody>
          <a:bodyPr/>
          <a:lstStyle/>
          <a:p>
            <a:fld id="{B540B12B-D968-2643-8E7F-238A3C456CC9}" type="slidenum">
              <a:rPr lang="en-US" smtClean="0"/>
              <a:pPr/>
              <a:t>16</a:t>
            </a:fld>
            <a:endParaRPr lang="en-US" dirty="0"/>
          </a:p>
        </p:txBody>
      </p:sp>
      <p:sp>
        <p:nvSpPr>
          <p:cNvPr id="6" name="TextBox 8">
            <a:extLst>
              <a:ext uri="{FF2B5EF4-FFF2-40B4-BE49-F238E27FC236}">
                <a16:creationId xmlns:a16="http://schemas.microsoft.com/office/drawing/2014/main" id="{C1A9F66E-00D5-D884-A3FB-CF72139181AC}"/>
              </a:ext>
            </a:extLst>
          </p:cNvPr>
          <p:cNvSpPr txBox="1">
            <a:spLocks noChangeArrowheads="1"/>
          </p:cNvSpPr>
          <p:nvPr/>
        </p:nvSpPr>
        <p:spPr bwMode="auto">
          <a:xfrm>
            <a:off x="341992" y="1051414"/>
            <a:ext cx="8655807" cy="4847481"/>
          </a:xfrm>
          <a:prstGeom prst="rect">
            <a:avLst/>
          </a:prstGeom>
          <a:noFill/>
          <a:ln w="9525">
            <a:noFill/>
            <a:miter lim="800000"/>
            <a:headEnd/>
            <a:tailEnd/>
          </a:ln>
        </p:spPr>
        <p:txBody>
          <a:bodyPr wrap="square">
            <a:spAutoFit/>
          </a:bodyPr>
          <a:lstStyle/>
          <a:p>
            <a:pPr algn="just" fontAlgn="base">
              <a:spcBef>
                <a:spcPct val="0"/>
              </a:spcBef>
              <a:spcAft>
                <a:spcPct val="0"/>
              </a:spcAft>
            </a:pPr>
            <a:r>
              <a:rPr lang="x-none" dirty="0">
                <a:solidFill>
                  <a:srgbClr val="003366"/>
                </a:solidFill>
                <a:ea typeface="Times New Roman" pitchFamily="18" charset="0"/>
                <a:cs typeface="Tahoma" pitchFamily="34" charset="0"/>
              </a:rPr>
              <a:t>The t</a:t>
            </a:r>
            <a:r>
              <a:rPr lang="en-ZA" dirty="0">
                <a:solidFill>
                  <a:srgbClr val="003366"/>
                </a:solidFill>
                <a:ea typeface="Times New Roman" pitchFamily="18" charset="0"/>
                <a:cs typeface="Tahoma" pitchFamily="34" charset="0"/>
              </a:rPr>
              <a:t>able</a:t>
            </a:r>
            <a:r>
              <a:rPr lang="x-none" dirty="0">
                <a:solidFill>
                  <a:srgbClr val="003366"/>
                </a:solidFill>
                <a:ea typeface="Times New Roman" pitchFamily="18" charset="0"/>
                <a:cs typeface="Tahoma" pitchFamily="34" charset="0"/>
              </a:rPr>
              <a:t> below indicates the specific B-BBEE certification documents that must be submitted for this tender. </a:t>
            </a:r>
            <a:endParaRPr lang="en-ZA" dirty="0">
              <a:solidFill>
                <a:srgbClr val="003366"/>
              </a:solidFill>
              <a:ea typeface="Times New Roman" pitchFamily="18" charset="0"/>
              <a:cs typeface="Tahoma" pitchFamily="34" charset="0"/>
            </a:endParaRPr>
          </a:p>
          <a:p>
            <a:pPr algn="just" fontAlgn="base">
              <a:spcBef>
                <a:spcPct val="0"/>
              </a:spcBef>
              <a:spcAft>
                <a:spcPct val="0"/>
              </a:spcAft>
            </a:pPr>
            <a:endParaRPr lang="en-ZA" sz="2000" dirty="0">
              <a:solidFill>
                <a:srgbClr val="003366"/>
              </a:solidFill>
              <a:ea typeface="Times New Roman" pitchFamily="18" charset="0"/>
              <a:cs typeface="Tahoma" pitchFamily="34" charset="0"/>
            </a:endParaRPr>
          </a:p>
          <a:p>
            <a:pPr algn="just" fontAlgn="base">
              <a:spcBef>
                <a:spcPct val="0"/>
              </a:spcBef>
              <a:spcAft>
                <a:spcPct val="0"/>
              </a:spcAft>
            </a:pPr>
            <a:endParaRPr lang="en-ZA" sz="2000" dirty="0">
              <a:solidFill>
                <a:srgbClr val="003366"/>
              </a:solidFill>
              <a:ea typeface="Times New Roman" pitchFamily="18" charset="0"/>
              <a:cs typeface="Tahoma" pitchFamily="34" charset="0"/>
            </a:endParaRPr>
          </a:p>
          <a:p>
            <a:pPr algn="just" fontAlgn="base">
              <a:spcBef>
                <a:spcPct val="0"/>
              </a:spcBef>
              <a:spcAft>
                <a:spcPct val="0"/>
              </a:spcAft>
            </a:pPr>
            <a:endParaRPr lang="en-ZA" sz="2000" dirty="0">
              <a:solidFill>
                <a:srgbClr val="003366"/>
              </a:solidFill>
              <a:ea typeface="Times New Roman" pitchFamily="18" charset="0"/>
              <a:cs typeface="Tahoma" pitchFamily="34" charset="0"/>
            </a:endParaRPr>
          </a:p>
          <a:p>
            <a:pPr algn="just" fontAlgn="base">
              <a:spcBef>
                <a:spcPct val="0"/>
              </a:spcBef>
              <a:spcAft>
                <a:spcPct val="0"/>
              </a:spcAft>
            </a:pPr>
            <a:endParaRPr lang="en-ZA" sz="2000" dirty="0">
              <a:solidFill>
                <a:srgbClr val="003366"/>
              </a:solidFill>
              <a:ea typeface="Times New Roman" pitchFamily="18" charset="0"/>
              <a:cs typeface="Tahoma" pitchFamily="34" charset="0"/>
            </a:endParaRPr>
          </a:p>
          <a:p>
            <a:pPr algn="just" fontAlgn="base">
              <a:spcBef>
                <a:spcPct val="0"/>
              </a:spcBef>
              <a:spcAft>
                <a:spcPct val="0"/>
              </a:spcAft>
            </a:pPr>
            <a:endParaRPr lang="en-ZA" sz="2000" dirty="0">
              <a:solidFill>
                <a:srgbClr val="003366"/>
              </a:solidFill>
              <a:ea typeface="Times New Roman" pitchFamily="18" charset="0"/>
              <a:cs typeface="Tahoma" pitchFamily="34" charset="0"/>
            </a:endParaRPr>
          </a:p>
          <a:p>
            <a:pPr algn="just" fontAlgn="base">
              <a:spcBef>
                <a:spcPct val="0"/>
              </a:spcBef>
              <a:spcAft>
                <a:spcPct val="0"/>
              </a:spcAft>
            </a:pPr>
            <a:endParaRPr lang="en-ZA" sz="2000" dirty="0">
              <a:solidFill>
                <a:srgbClr val="003366"/>
              </a:solidFill>
              <a:ea typeface="Times New Roman" pitchFamily="18" charset="0"/>
              <a:cs typeface="Tahoma" pitchFamily="34" charset="0"/>
            </a:endParaRPr>
          </a:p>
          <a:p>
            <a:pPr algn="just" fontAlgn="base">
              <a:spcBef>
                <a:spcPct val="0"/>
              </a:spcBef>
              <a:spcAft>
                <a:spcPct val="0"/>
              </a:spcAft>
            </a:pPr>
            <a:endParaRPr lang="en-ZA" sz="2000" dirty="0">
              <a:solidFill>
                <a:srgbClr val="003366"/>
              </a:solidFill>
              <a:ea typeface="Times New Roman" pitchFamily="18" charset="0"/>
              <a:cs typeface="Tahoma" pitchFamily="34" charset="0"/>
            </a:endParaRPr>
          </a:p>
          <a:p>
            <a:pPr algn="just" fontAlgn="base">
              <a:spcBef>
                <a:spcPct val="0"/>
              </a:spcBef>
              <a:spcAft>
                <a:spcPct val="0"/>
              </a:spcAft>
            </a:pPr>
            <a:endParaRPr lang="en-ZA" sz="2000" dirty="0">
              <a:solidFill>
                <a:srgbClr val="003366"/>
              </a:solidFill>
              <a:ea typeface="Times New Roman" pitchFamily="18" charset="0"/>
              <a:cs typeface="Tahoma" pitchFamily="34" charset="0"/>
            </a:endParaRPr>
          </a:p>
          <a:p>
            <a:pPr algn="just" fontAlgn="base">
              <a:spcBef>
                <a:spcPct val="0"/>
              </a:spcBef>
              <a:spcAft>
                <a:spcPct val="0"/>
              </a:spcAft>
            </a:pPr>
            <a:endParaRPr lang="en-ZA" sz="2000" dirty="0">
              <a:solidFill>
                <a:srgbClr val="003366"/>
              </a:solidFill>
              <a:ea typeface="Times New Roman" pitchFamily="18" charset="0"/>
              <a:cs typeface="Tahoma" pitchFamily="34" charset="0"/>
            </a:endParaRPr>
          </a:p>
          <a:p>
            <a:pPr algn="just" fontAlgn="base">
              <a:spcBef>
                <a:spcPct val="0"/>
              </a:spcBef>
              <a:spcAft>
                <a:spcPct val="0"/>
              </a:spcAft>
            </a:pPr>
            <a:endParaRPr lang="en-ZA" sz="2000" dirty="0">
              <a:solidFill>
                <a:srgbClr val="003366"/>
              </a:solidFill>
              <a:ea typeface="Times New Roman" pitchFamily="18" charset="0"/>
              <a:cs typeface="Tahoma" pitchFamily="34" charset="0"/>
            </a:endParaRPr>
          </a:p>
          <a:p>
            <a:pPr algn="just" fontAlgn="base">
              <a:spcBef>
                <a:spcPct val="0"/>
              </a:spcBef>
              <a:spcAft>
                <a:spcPct val="0"/>
              </a:spcAft>
            </a:pPr>
            <a:endParaRPr lang="en-ZA" sz="2000" dirty="0">
              <a:solidFill>
                <a:srgbClr val="003366"/>
              </a:solidFill>
              <a:ea typeface="Times New Roman" pitchFamily="18" charset="0"/>
              <a:cs typeface="Tahoma" pitchFamily="34" charset="0"/>
            </a:endParaRPr>
          </a:p>
          <a:p>
            <a:pPr algn="just" fontAlgn="base">
              <a:spcBef>
                <a:spcPct val="0"/>
              </a:spcBef>
              <a:spcAft>
                <a:spcPct val="0"/>
              </a:spcAft>
            </a:pPr>
            <a:endParaRPr lang="en-ZA" sz="1100" dirty="0">
              <a:solidFill>
                <a:srgbClr val="003366"/>
              </a:solidFill>
              <a:ea typeface="Times New Roman" pitchFamily="18" charset="0"/>
              <a:cs typeface="Tahoma" pitchFamily="34" charset="0"/>
            </a:endParaRPr>
          </a:p>
          <a:p>
            <a:pPr algn="just" fontAlgn="base">
              <a:spcBef>
                <a:spcPct val="0"/>
              </a:spcBef>
              <a:spcAft>
                <a:spcPct val="0"/>
              </a:spcAft>
            </a:pPr>
            <a:endParaRPr lang="en-ZA" sz="1400" dirty="0">
              <a:solidFill>
                <a:srgbClr val="003366"/>
              </a:solidFill>
              <a:ea typeface="Times New Roman" pitchFamily="18" charset="0"/>
              <a:cs typeface="Tahoma" pitchFamily="34" charset="0"/>
            </a:endParaRPr>
          </a:p>
          <a:p>
            <a:pPr algn="just" fontAlgn="base">
              <a:spcBef>
                <a:spcPct val="0"/>
              </a:spcBef>
              <a:spcAft>
                <a:spcPct val="0"/>
              </a:spcAft>
            </a:pPr>
            <a:endParaRPr lang="en-ZA" sz="1400" dirty="0">
              <a:solidFill>
                <a:srgbClr val="003366"/>
              </a:solidFill>
              <a:ea typeface="Times New Roman" pitchFamily="18" charset="0"/>
              <a:cs typeface="Tahoma" pitchFamily="34" charset="0"/>
            </a:endParaRPr>
          </a:p>
          <a:p>
            <a:pPr algn="just" fontAlgn="base">
              <a:spcBef>
                <a:spcPct val="0"/>
              </a:spcBef>
              <a:spcAft>
                <a:spcPct val="0"/>
              </a:spcAft>
            </a:pPr>
            <a:endParaRPr lang="en-ZA" sz="1400" dirty="0">
              <a:solidFill>
                <a:srgbClr val="003366"/>
              </a:solidFill>
              <a:ea typeface="Times New Roman" pitchFamily="18" charset="0"/>
              <a:cs typeface="Tahoma" pitchFamily="34" charset="0"/>
            </a:endParaRPr>
          </a:p>
        </p:txBody>
      </p:sp>
      <p:graphicFrame>
        <p:nvGraphicFramePr>
          <p:cNvPr id="7" name="Table 6">
            <a:extLst>
              <a:ext uri="{FF2B5EF4-FFF2-40B4-BE49-F238E27FC236}">
                <a16:creationId xmlns:a16="http://schemas.microsoft.com/office/drawing/2014/main" id="{6E9B21F4-86AE-3A32-55F9-F58769CC10DC}"/>
              </a:ext>
            </a:extLst>
          </p:cNvPr>
          <p:cNvGraphicFramePr>
            <a:graphicFrameLocks noGrp="1"/>
          </p:cNvGraphicFramePr>
          <p:nvPr>
            <p:extLst>
              <p:ext uri="{D42A27DB-BD31-4B8C-83A1-F6EECF244321}">
                <p14:modId xmlns:p14="http://schemas.microsoft.com/office/powerpoint/2010/main" val="2768525807"/>
              </p:ext>
            </p:extLst>
          </p:nvPr>
        </p:nvGraphicFramePr>
        <p:xfrm>
          <a:off x="400211" y="2032413"/>
          <a:ext cx="8303751" cy="3914845"/>
        </p:xfrm>
        <a:graphic>
          <a:graphicData uri="http://schemas.openxmlformats.org/drawingml/2006/table">
            <a:tbl>
              <a:tblPr firstRow="1" firstCol="1" bandRow="1">
                <a:tableStyleId>{5C22544A-7EE6-4342-B048-85BDC9FD1C3A}</a:tableStyleId>
              </a:tblPr>
              <a:tblGrid>
                <a:gridCol w="2568851">
                  <a:extLst>
                    <a:ext uri="{9D8B030D-6E8A-4147-A177-3AD203B41FA5}">
                      <a16:colId xmlns:a16="http://schemas.microsoft.com/office/drawing/2014/main" val="247205235"/>
                    </a:ext>
                  </a:extLst>
                </a:gridCol>
                <a:gridCol w="2702484">
                  <a:extLst>
                    <a:ext uri="{9D8B030D-6E8A-4147-A177-3AD203B41FA5}">
                      <a16:colId xmlns:a16="http://schemas.microsoft.com/office/drawing/2014/main" val="1744534671"/>
                    </a:ext>
                  </a:extLst>
                </a:gridCol>
                <a:gridCol w="3032416">
                  <a:extLst>
                    <a:ext uri="{9D8B030D-6E8A-4147-A177-3AD203B41FA5}">
                      <a16:colId xmlns:a16="http://schemas.microsoft.com/office/drawing/2014/main" val="1375545665"/>
                    </a:ext>
                  </a:extLst>
                </a:gridCol>
              </a:tblGrid>
              <a:tr h="521979">
                <a:tc>
                  <a:txBody>
                    <a:bodyPr/>
                    <a:lstStyle/>
                    <a:p>
                      <a:pPr algn="just"/>
                      <a:r>
                        <a:rPr lang="en-GB" sz="1400" b="1" dirty="0">
                          <a:solidFill>
                            <a:schemeClr val="tx1"/>
                          </a:solidFill>
                          <a:effectLst/>
                        </a:rPr>
                        <a:t>Classification </a:t>
                      </a:r>
                      <a:endParaRPr lang="en-ZA" sz="1400" b="1" dirty="0">
                        <a:solidFill>
                          <a:schemeClr val="tx1"/>
                        </a:solidFill>
                        <a:effectLst/>
                      </a:endParaRPr>
                    </a:p>
                    <a:p>
                      <a:pPr algn="just"/>
                      <a:r>
                        <a:rPr lang="en-GB" sz="1400" b="1" dirty="0">
                          <a:solidFill>
                            <a:schemeClr val="tx1"/>
                          </a:solidFill>
                          <a:effectLst/>
                        </a:rPr>
                        <a:t> </a:t>
                      </a:r>
                      <a:endParaRPr lang="en-ZA" sz="1400" b="1"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34082" marR="34082" marT="0" marB="0"/>
                </a:tc>
                <a:tc>
                  <a:txBody>
                    <a:bodyPr/>
                    <a:lstStyle/>
                    <a:p>
                      <a:pPr algn="just"/>
                      <a:r>
                        <a:rPr lang="en-GB" sz="1400" b="1">
                          <a:solidFill>
                            <a:schemeClr val="tx1"/>
                          </a:solidFill>
                          <a:effectLst/>
                        </a:rPr>
                        <a:t>Turnover</a:t>
                      </a:r>
                      <a:endParaRPr lang="en-ZA" sz="1400" b="1">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34082" marR="34082" marT="0" marB="0"/>
                </a:tc>
                <a:tc>
                  <a:txBody>
                    <a:bodyPr/>
                    <a:lstStyle/>
                    <a:p>
                      <a:pPr algn="just"/>
                      <a:r>
                        <a:rPr lang="en-GB" sz="1400" b="1">
                          <a:solidFill>
                            <a:schemeClr val="tx1"/>
                          </a:solidFill>
                          <a:effectLst/>
                        </a:rPr>
                        <a:t>Submission Requirement</a:t>
                      </a:r>
                      <a:endParaRPr lang="en-ZA" sz="1400" b="1">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34082" marR="34082" marT="0" marB="0"/>
                </a:tc>
                <a:extLst>
                  <a:ext uri="{0D108BD9-81ED-4DB2-BD59-A6C34878D82A}">
                    <a16:rowId xmlns:a16="http://schemas.microsoft.com/office/drawing/2014/main" val="1512395632"/>
                  </a:ext>
                </a:extLst>
              </a:tr>
              <a:tr h="782969">
                <a:tc>
                  <a:txBody>
                    <a:bodyPr/>
                    <a:lstStyle/>
                    <a:p>
                      <a:pPr algn="just"/>
                      <a:r>
                        <a:rPr lang="en-GB" sz="1400" b="1" dirty="0">
                          <a:solidFill>
                            <a:schemeClr val="tx1"/>
                          </a:solidFill>
                          <a:effectLst/>
                        </a:rPr>
                        <a:t>Exempted Micro Enterprise (EME)</a:t>
                      </a:r>
                      <a:endParaRPr lang="en-ZA" sz="1400" b="1"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34082" marR="34082" marT="0" marB="0"/>
                </a:tc>
                <a:tc>
                  <a:txBody>
                    <a:bodyPr/>
                    <a:lstStyle/>
                    <a:p>
                      <a:pPr algn="just"/>
                      <a:r>
                        <a:rPr lang="en-GB" sz="1400" b="1" dirty="0">
                          <a:solidFill>
                            <a:schemeClr val="tx1"/>
                          </a:solidFill>
                          <a:effectLst/>
                        </a:rPr>
                        <a:t>Below R10 million p.a.</a:t>
                      </a:r>
                      <a:endParaRPr lang="en-ZA" sz="1400" b="1" dirty="0">
                        <a:solidFill>
                          <a:schemeClr val="tx1"/>
                        </a:solidFill>
                        <a:effectLst/>
                      </a:endParaRPr>
                    </a:p>
                    <a:p>
                      <a:pPr algn="just"/>
                      <a:r>
                        <a:rPr lang="en-GB" sz="1400" b="1" dirty="0">
                          <a:solidFill>
                            <a:schemeClr val="tx1"/>
                          </a:solidFill>
                          <a:effectLst/>
                        </a:rPr>
                        <a:t> </a:t>
                      </a:r>
                      <a:endParaRPr lang="en-ZA" sz="1400" b="1"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34082" marR="34082" marT="0" marB="0"/>
                </a:tc>
                <a:tc>
                  <a:txBody>
                    <a:bodyPr/>
                    <a:lstStyle/>
                    <a:p>
                      <a:pPr algn="just"/>
                      <a:r>
                        <a:rPr lang="en-GB" sz="1400" b="1" dirty="0">
                          <a:solidFill>
                            <a:schemeClr val="tx1"/>
                          </a:solidFill>
                          <a:effectLst/>
                        </a:rPr>
                        <a:t>Sworn affidavit or a certificate from Companies and Intellectual Property Commission (“CIPC”) </a:t>
                      </a:r>
                      <a:endParaRPr lang="en-ZA" sz="1400" b="1"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34082" marR="34082" marT="0" marB="0"/>
                </a:tc>
                <a:extLst>
                  <a:ext uri="{0D108BD9-81ED-4DB2-BD59-A6C34878D82A}">
                    <a16:rowId xmlns:a16="http://schemas.microsoft.com/office/drawing/2014/main" val="3681083641"/>
                  </a:ext>
                </a:extLst>
              </a:tr>
              <a:tr h="1565938">
                <a:tc>
                  <a:txBody>
                    <a:bodyPr/>
                    <a:lstStyle/>
                    <a:p>
                      <a:pPr algn="just"/>
                      <a:r>
                        <a:rPr lang="en-GB" sz="1400" b="1" dirty="0">
                          <a:solidFill>
                            <a:schemeClr val="tx1"/>
                          </a:solidFill>
                          <a:effectLst/>
                        </a:rPr>
                        <a:t>Qualifying Small Enterprise (QSE)</a:t>
                      </a:r>
                      <a:endParaRPr lang="en-ZA" sz="1400" b="1" dirty="0">
                        <a:solidFill>
                          <a:schemeClr val="tx1"/>
                        </a:solidFill>
                        <a:effectLst/>
                      </a:endParaRPr>
                    </a:p>
                    <a:p>
                      <a:pPr algn="just"/>
                      <a:r>
                        <a:rPr lang="en-GB" sz="1400" b="1" dirty="0">
                          <a:solidFill>
                            <a:schemeClr val="tx1"/>
                          </a:solidFill>
                          <a:effectLst/>
                        </a:rPr>
                        <a:t> </a:t>
                      </a:r>
                      <a:endParaRPr lang="en-ZA" sz="1400" b="1"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34082" marR="34082" marT="0" marB="0"/>
                </a:tc>
                <a:tc>
                  <a:txBody>
                    <a:bodyPr/>
                    <a:lstStyle/>
                    <a:p>
                      <a:pPr algn="just"/>
                      <a:r>
                        <a:rPr lang="en-GB" sz="1400" b="1" dirty="0">
                          <a:solidFill>
                            <a:schemeClr val="tx1"/>
                          </a:solidFill>
                          <a:effectLst/>
                        </a:rPr>
                        <a:t>Between R10 million and R50 million p.a.</a:t>
                      </a:r>
                      <a:endParaRPr lang="en-ZA" sz="1400" b="1" dirty="0">
                        <a:solidFill>
                          <a:schemeClr val="tx1"/>
                        </a:solidFill>
                        <a:effectLst/>
                      </a:endParaRPr>
                    </a:p>
                    <a:p>
                      <a:pPr algn="just"/>
                      <a:r>
                        <a:rPr lang="en-GB" sz="1400" b="1" dirty="0">
                          <a:solidFill>
                            <a:schemeClr val="tx1"/>
                          </a:solidFill>
                          <a:effectLst/>
                        </a:rPr>
                        <a:t> </a:t>
                      </a:r>
                      <a:endParaRPr lang="en-ZA" sz="1400" b="1"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34082" marR="34082" marT="0" marB="0"/>
                </a:tc>
                <a:tc>
                  <a:txBody>
                    <a:bodyPr/>
                    <a:lstStyle/>
                    <a:p>
                      <a:pPr algn="just"/>
                      <a:r>
                        <a:rPr lang="en-GB" sz="1400" b="1" dirty="0">
                          <a:solidFill>
                            <a:schemeClr val="tx1"/>
                          </a:solidFill>
                          <a:effectLst/>
                        </a:rPr>
                        <a:t>Sworn affidavit – Only 51% Black Owned (BO) and above, or certified copy of B-BBEE Rating Certificate from a SANAS Accredited rating agency. </a:t>
                      </a:r>
                      <a:endParaRPr lang="en-ZA" sz="1400" b="1" dirty="0">
                        <a:solidFill>
                          <a:schemeClr val="tx1"/>
                        </a:solidFill>
                        <a:effectLst/>
                      </a:endParaRPr>
                    </a:p>
                    <a:p>
                      <a:pPr algn="just"/>
                      <a:r>
                        <a:rPr lang="en-GB" sz="1400" b="1" dirty="0">
                          <a:solidFill>
                            <a:schemeClr val="tx1"/>
                          </a:solidFill>
                          <a:effectLst/>
                        </a:rPr>
                        <a:t> </a:t>
                      </a:r>
                      <a:endParaRPr lang="en-ZA" sz="1400" b="1"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34082" marR="34082" marT="0" marB="0"/>
                </a:tc>
                <a:extLst>
                  <a:ext uri="{0D108BD9-81ED-4DB2-BD59-A6C34878D82A}">
                    <a16:rowId xmlns:a16="http://schemas.microsoft.com/office/drawing/2014/main" val="4159340474"/>
                  </a:ext>
                </a:extLst>
              </a:tr>
              <a:tr h="1043959">
                <a:tc>
                  <a:txBody>
                    <a:bodyPr/>
                    <a:lstStyle/>
                    <a:p>
                      <a:pPr algn="just"/>
                      <a:r>
                        <a:rPr lang="en-GB" sz="1400" b="1" dirty="0">
                          <a:solidFill>
                            <a:schemeClr val="tx1"/>
                          </a:solidFill>
                          <a:effectLst/>
                        </a:rPr>
                        <a:t>Large Entity (LE) </a:t>
                      </a:r>
                      <a:endParaRPr lang="en-ZA" sz="1400" b="1" dirty="0">
                        <a:solidFill>
                          <a:schemeClr val="tx1"/>
                        </a:solidFill>
                        <a:effectLst/>
                      </a:endParaRPr>
                    </a:p>
                    <a:p>
                      <a:pPr algn="just"/>
                      <a:r>
                        <a:rPr lang="en-GB" sz="1400" b="1" dirty="0">
                          <a:solidFill>
                            <a:schemeClr val="tx1"/>
                          </a:solidFill>
                          <a:effectLst/>
                        </a:rPr>
                        <a:t> </a:t>
                      </a:r>
                      <a:endParaRPr lang="en-ZA" sz="1400" b="1"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34082" marR="34082" marT="0" marB="0"/>
                </a:tc>
                <a:tc>
                  <a:txBody>
                    <a:bodyPr/>
                    <a:lstStyle/>
                    <a:p>
                      <a:pPr algn="just"/>
                      <a:r>
                        <a:rPr lang="en-GB" sz="1400" b="1" dirty="0">
                          <a:solidFill>
                            <a:schemeClr val="tx1"/>
                          </a:solidFill>
                          <a:effectLst/>
                        </a:rPr>
                        <a:t>Above R50 million p.a. </a:t>
                      </a:r>
                      <a:endParaRPr lang="en-ZA" sz="1400" b="1" dirty="0">
                        <a:solidFill>
                          <a:schemeClr val="tx1"/>
                        </a:solidFill>
                        <a:effectLst/>
                      </a:endParaRPr>
                    </a:p>
                    <a:p>
                      <a:pPr algn="just"/>
                      <a:r>
                        <a:rPr lang="en-GB" sz="1400" b="1" dirty="0">
                          <a:solidFill>
                            <a:schemeClr val="tx1"/>
                          </a:solidFill>
                          <a:effectLst/>
                        </a:rPr>
                        <a:t> </a:t>
                      </a:r>
                      <a:endParaRPr lang="en-ZA" sz="1400" b="1"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34082" marR="34082" marT="0" marB="0"/>
                </a:tc>
                <a:tc>
                  <a:txBody>
                    <a:bodyPr/>
                    <a:lstStyle/>
                    <a:p>
                      <a:pPr algn="just"/>
                      <a:r>
                        <a:rPr lang="en-GB" sz="1400" b="1" dirty="0">
                          <a:solidFill>
                            <a:schemeClr val="tx1"/>
                          </a:solidFill>
                          <a:effectLst/>
                        </a:rPr>
                        <a:t>Certified copy of B-BBEE Rating Certificate from a SANAS Accredited rating agency. </a:t>
                      </a:r>
                      <a:endParaRPr lang="en-ZA" sz="1400" b="1" dirty="0">
                        <a:solidFill>
                          <a:schemeClr val="tx1"/>
                        </a:solidFill>
                        <a:effectLst/>
                      </a:endParaRPr>
                    </a:p>
                    <a:p>
                      <a:pPr algn="just"/>
                      <a:r>
                        <a:rPr lang="en-GB" sz="1400" b="1" dirty="0">
                          <a:solidFill>
                            <a:schemeClr val="tx1"/>
                          </a:solidFill>
                          <a:effectLst/>
                        </a:rPr>
                        <a:t> </a:t>
                      </a:r>
                      <a:endParaRPr lang="en-ZA" sz="1400" b="1"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34082" marR="34082" marT="0" marB="0"/>
                </a:tc>
                <a:extLst>
                  <a:ext uri="{0D108BD9-81ED-4DB2-BD59-A6C34878D82A}">
                    <a16:rowId xmlns:a16="http://schemas.microsoft.com/office/drawing/2014/main" val="3648990869"/>
                  </a:ext>
                </a:extLst>
              </a:tr>
            </a:tbl>
          </a:graphicData>
        </a:graphic>
      </p:graphicFrame>
    </p:spTree>
    <p:extLst>
      <p:ext uri="{BB962C8B-B14F-4D97-AF65-F5344CB8AC3E}">
        <p14:creationId xmlns:p14="http://schemas.microsoft.com/office/powerpoint/2010/main" val="39334140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B03994-1F82-BD63-1979-BE070E6CD523}"/>
              </a:ext>
            </a:extLst>
          </p:cNvPr>
          <p:cNvSpPr>
            <a:spLocks noGrp="1"/>
          </p:cNvSpPr>
          <p:nvPr>
            <p:ph type="title"/>
          </p:nvPr>
        </p:nvSpPr>
        <p:spPr/>
        <p:txBody>
          <a:bodyPr>
            <a:normAutofit fontScale="90000"/>
          </a:bodyPr>
          <a:lstStyle/>
          <a:p>
            <a:r>
              <a:rPr lang="en-GB" dirty="0"/>
              <a:t>Use and acceptance of Affidavits</a:t>
            </a:r>
            <a:br>
              <a:rPr lang="en-GB" dirty="0"/>
            </a:br>
            <a:endParaRPr lang="en-ZA" dirty="0"/>
          </a:p>
        </p:txBody>
      </p:sp>
      <p:sp>
        <p:nvSpPr>
          <p:cNvPr id="3" name="Slide Number Placeholder 2">
            <a:extLst>
              <a:ext uri="{FF2B5EF4-FFF2-40B4-BE49-F238E27FC236}">
                <a16:creationId xmlns:a16="http://schemas.microsoft.com/office/drawing/2014/main" id="{8374F963-E158-E31A-2C77-D2FAD0B4F17F}"/>
              </a:ext>
            </a:extLst>
          </p:cNvPr>
          <p:cNvSpPr>
            <a:spLocks noGrp="1"/>
          </p:cNvSpPr>
          <p:nvPr>
            <p:ph type="sldNum" sz="quarter" idx="10"/>
          </p:nvPr>
        </p:nvSpPr>
        <p:spPr/>
        <p:txBody>
          <a:bodyPr/>
          <a:lstStyle/>
          <a:p>
            <a:fld id="{B540B12B-D968-2643-8E7F-238A3C456CC9}" type="slidenum">
              <a:rPr lang="en-US" smtClean="0"/>
              <a:pPr/>
              <a:t>17</a:t>
            </a:fld>
            <a:endParaRPr lang="en-US" dirty="0"/>
          </a:p>
        </p:txBody>
      </p:sp>
      <p:pic>
        <p:nvPicPr>
          <p:cNvPr id="6" name="Picture 5">
            <a:extLst>
              <a:ext uri="{FF2B5EF4-FFF2-40B4-BE49-F238E27FC236}">
                <a16:creationId xmlns:a16="http://schemas.microsoft.com/office/drawing/2014/main" id="{1BC661F1-F427-459A-7F16-24F15E8B23CF}"/>
              </a:ext>
            </a:extLst>
          </p:cNvPr>
          <p:cNvPicPr>
            <a:picLocks noChangeAspect="1"/>
          </p:cNvPicPr>
          <p:nvPr/>
        </p:nvPicPr>
        <p:blipFill>
          <a:blip r:embed="rId2"/>
          <a:stretch>
            <a:fillRect/>
          </a:stretch>
        </p:blipFill>
        <p:spPr>
          <a:xfrm>
            <a:off x="316410" y="1239856"/>
            <a:ext cx="8004742" cy="4828450"/>
          </a:xfrm>
          <a:prstGeom prst="rect">
            <a:avLst/>
          </a:prstGeom>
        </p:spPr>
      </p:pic>
    </p:spTree>
    <p:extLst>
      <p:ext uri="{BB962C8B-B14F-4D97-AF65-F5344CB8AC3E}">
        <p14:creationId xmlns:p14="http://schemas.microsoft.com/office/powerpoint/2010/main" val="5428652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1F361A-2A29-455F-6293-9431EAF4D37A}"/>
              </a:ext>
            </a:extLst>
          </p:cNvPr>
          <p:cNvSpPr>
            <a:spLocks noGrp="1"/>
          </p:cNvSpPr>
          <p:nvPr>
            <p:ph type="title"/>
          </p:nvPr>
        </p:nvSpPr>
        <p:spPr/>
        <p:txBody>
          <a:bodyPr>
            <a:normAutofit fontScale="90000"/>
          </a:bodyPr>
          <a:lstStyle/>
          <a:p>
            <a:r>
              <a:rPr lang="en-GB" dirty="0"/>
              <a:t>B-BBEE Key Sections to complete in SBD</a:t>
            </a:r>
            <a:br>
              <a:rPr lang="en-GB" dirty="0"/>
            </a:br>
            <a:endParaRPr lang="en-ZA" dirty="0"/>
          </a:p>
        </p:txBody>
      </p:sp>
      <p:sp>
        <p:nvSpPr>
          <p:cNvPr id="3" name="Slide Number Placeholder 2">
            <a:extLst>
              <a:ext uri="{FF2B5EF4-FFF2-40B4-BE49-F238E27FC236}">
                <a16:creationId xmlns:a16="http://schemas.microsoft.com/office/drawing/2014/main" id="{3A448C33-0598-3608-15E1-CB614AE91AF0}"/>
              </a:ext>
            </a:extLst>
          </p:cNvPr>
          <p:cNvSpPr>
            <a:spLocks noGrp="1"/>
          </p:cNvSpPr>
          <p:nvPr>
            <p:ph type="sldNum" sz="quarter" idx="10"/>
          </p:nvPr>
        </p:nvSpPr>
        <p:spPr/>
        <p:txBody>
          <a:bodyPr/>
          <a:lstStyle/>
          <a:p>
            <a:fld id="{B540B12B-D968-2643-8E7F-238A3C456CC9}" type="slidenum">
              <a:rPr lang="en-US" smtClean="0"/>
              <a:pPr/>
              <a:t>18</a:t>
            </a:fld>
            <a:endParaRPr lang="en-US" dirty="0"/>
          </a:p>
        </p:txBody>
      </p:sp>
      <p:pic>
        <p:nvPicPr>
          <p:cNvPr id="6" name="Picture 5">
            <a:extLst>
              <a:ext uri="{FF2B5EF4-FFF2-40B4-BE49-F238E27FC236}">
                <a16:creationId xmlns:a16="http://schemas.microsoft.com/office/drawing/2014/main" id="{75A473AF-F3E4-EDDB-733E-4D743F72C66D}"/>
              </a:ext>
            </a:extLst>
          </p:cNvPr>
          <p:cNvPicPr>
            <a:picLocks noChangeAspect="1"/>
          </p:cNvPicPr>
          <p:nvPr/>
        </p:nvPicPr>
        <p:blipFill>
          <a:blip r:embed="rId2"/>
          <a:stretch>
            <a:fillRect/>
          </a:stretch>
        </p:blipFill>
        <p:spPr>
          <a:xfrm>
            <a:off x="193963" y="1024388"/>
            <a:ext cx="8685051" cy="4996584"/>
          </a:xfrm>
          <a:prstGeom prst="rect">
            <a:avLst/>
          </a:prstGeom>
        </p:spPr>
      </p:pic>
    </p:spTree>
    <p:extLst>
      <p:ext uri="{BB962C8B-B14F-4D97-AF65-F5344CB8AC3E}">
        <p14:creationId xmlns:p14="http://schemas.microsoft.com/office/powerpoint/2010/main" val="37830879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B540B12B-D968-2643-8E7F-238A3C456CC9}" type="slidenum">
              <a:rPr lang="en-US" smtClean="0"/>
              <a:pPr/>
              <a:t>1</a:t>
            </a:fld>
            <a:endParaRPr lang="en-US" dirty="0"/>
          </a:p>
        </p:txBody>
      </p:sp>
      <p:sp>
        <p:nvSpPr>
          <p:cNvPr id="4" name="Rectangle 3">
            <a:extLst>
              <a:ext uri="{FF2B5EF4-FFF2-40B4-BE49-F238E27FC236}">
                <a16:creationId xmlns:a16="http://schemas.microsoft.com/office/drawing/2014/main" id="{44BCD7AD-C516-9E20-EB9A-A5E1C3709DE9}"/>
              </a:ext>
            </a:extLst>
          </p:cNvPr>
          <p:cNvSpPr>
            <a:spLocks noChangeArrowheads="1"/>
          </p:cNvSpPr>
          <p:nvPr/>
        </p:nvSpPr>
        <p:spPr bwMode="auto">
          <a:xfrm>
            <a:off x="285720" y="870858"/>
            <a:ext cx="8429655" cy="5418818"/>
          </a:xfrm>
          <a:prstGeom prst="rect">
            <a:avLst/>
          </a:prstGeom>
          <a:noFill/>
          <a:ln w="9525" algn="ctr">
            <a:noFill/>
            <a:miter lim="800000"/>
            <a:headEnd/>
            <a:tailEnd/>
          </a:ln>
        </p:spPr>
        <p:txBody>
          <a:bodyPr/>
          <a:lstStyle/>
          <a:p>
            <a:pPr marL="457200" indent="-457200" algn="l">
              <a:lnSpc>
                <a:spcPct val="135000"/>
              </a:lnSpc>
              <a:spcBef>
                <a:spcPct val="75000"/>
              </a:spcBef>
              <a:spcAft>
                <a:spcPct val="10000"/>
              </a:spcAft>
              <a:buFont typeface="+mj-lt"/>
              <a:buAutoNum type="arabicPeriod"/>
            </a:pPr>
            <a:r>
              <a:rPr lang="en-US" sz="2000" b="1" dirty="0">
                <a:solidFill>
                  <a:srgbClr val="FF0000"/>
                </a:solidFill>
                <a:ea typeface="SimSun" pitchFamily="2" charset="-122"/>
              </a:rPr>
              <a:t>Welcome and Introduction</a:t>
            </a:r>
          </a:p>
          <a:p>
            <a:pPr marL="457200" indent="-457200">
              <a:lnSpc>
                <a:spcPct val="135000"/>
              </a:lnSpc>
              <a:spcBef>
                <a:spcPct val="75000"/>
              </a:spcBef>
              <a:spcAft>
                <a:spcPct val="10000"/>
              </a:spcAft>
              <a:buFont typeface="+mj-lt"/>
              <a:buAutoNum type="arabicPeriod"/>
            </a:pPr>
            <a:r>
              <a:rPr lang="en-ZA" sz="2000" b="1" dirty="0">
                <a:solidFill>
                  <a:schemeClr val="tx2"/>
                </a:solidFill>
              </a:rPr>
              <a:t>RFP Timelines</a:t>
            </a:r>
          </a:p>
          <a:p>
            <a:pPr marL="457200" indent="-457200">
              <a:lnSpc>
                <a:spcPct val="135000"/>
              </a:lnSpc>
              <a:spcBef>
                <a:spcPct val="75000"/>
              </a:spcBef>
              <a:spcAft>
                <a:spcPct val="10000"/>
              </a:spcAft>
              <a:buFont typeface="+mj-lt"/>
              <a:buAutoNum type="arabicPeriod"/>
            </a:pPr>
            <a:r>
              <a:rPr lang="en-ZA" sz="2000" b="1" dirty="0">
                <a:solidFill>
                  <a:schemeClr val="tx2"/>
                </a:solidFill>
              </a:rPr>
              <a:t>Background and Scope of Work </a:t>
            </a:r>
          </a:p>
          <a:p>
            <a:pPr marL="457200" indent="-457200">
              <a:lnSpc>
                <a:spcPct val="135000"/>
              </a:lnSpc>
              <a:spcBef>
                <a:spcPct val="75000"/>
              </a:spcBef>
              <a:spcAft>
                <a:spcPct val="10000"/>
              </a:spcAft>
              <a:buFont typeface="+mj-lt"/>
              <a:buAutoNum type="arabicPeriod"/>
            </a:pPr>
            <a:r>
              <a:rPr lang="en-ZA" sz="2000" b="1" dirty="0">
                <a:solidFill>
                  <a:schemeClr val="tx2"/>
                </a:solidFill>
              </a:rPr>
              <a:t>Bid Evaluation Process </a:t>
            </a:r>
          </a:p>
          <a:p>
            <a:pPr marL="457200" indent="-457200">
              <a:lnSpc>
                <a:spcPct val="135000"/>
              </a:lnSpc>
              <a:spcBef>
                <a:spcPct val="75000"/>
              </a:spcBef>
              <a:spcAft>
                <a:spcPct val="10000"/>
              </a:spcAft>
              <a:buFont typeface="+mj-lt"/>
              <a:buAutoNum type="arabicPeriod"/>
            </a:pPr>
            <a:r>
              <a:rPr lang="en-ZA" sz="2000" b="1" dirty="0">
                <a:solidFill>
                  <a:schemeClr val="tx2"/>
                </a:solidFill>
              </a:rPr>
              <a:t>Price &amp; BBBEE</a:t>
            </a:r>
          </a:p>
          <a:p>
            <a:pPr marL="457200" indent="-457200">
              <a:lnSpc>
                <a:spcPct val="135000"/>
              </a:lnSpc>
              <a:spcBef>
                <a:spcPct val="75000"/>
              </a:spcBef>
              <a:spcAft>
                <a:spcPct val="10000"/>
              </a:spcAft>
              <a:buFont typeface="+mj-lt"/>
              <a:buAutoNum type="arabicPeriod"/>
            </a:pPr>
            <a:r>
              <a:rPr lang="en-ZA" sz="2000" b="1" dirty="0">
                <a:solidFill>
                  <a:schemeClr val="tx2"/>
                </a:solidFill>
              </a:rPr>
              <a:t>Draft SLA</a:t>
            </a:r>
          </a:p>
          <a:p>
            <a:pPr marL="457200" indent="-457200">
              <a:lnSpc>
                <a:spcPct val="135000"/>
              </a:lnSpc>
              <a:spcBef>
                <a:spcPct val="75000"/>
              </a:spcBef>
              <a:spcAft>
                <a:spcPct val="10000"/>
              </a:spcAft>
              <a:buFont typeface="+mj-lt"/>
              <a:buAutoNum type="arabicPeriod"/>
            </a:pPr>
            <a:r>
              <a:rPr lang="en-ZA" sz="2000" b="1" dirty="0">
                <a:solidFill>
                  <a:schemeClr val="tx2"/>
                </a:solidFill>
              </a:rPr>
              <a:t>RFP submission and contact details</a:t>
            </a:r>
          </a:p>
          <a:p>
            <a:pPr marL="457200" indent="-457200" algn="l">
              <a:lnSpc>
                <a:spcPct val="135000"/>
              </a:lnSpc>
              <a:spcBef>
                <a:spcPct val="75000"/>
              </a:spcBef>
              <a:spcAft>
                <a:spcPct val="10000"/>
              </a:spcAft>
              <a:buFont typeface="+mj-lt"/>
              <a:buAutoNum type="arabicPeriod"/>
            </a:pPr>
            <a:r>
              <a:rPr lang="en-ZA" sz="2000" b="1" dirty="0">
                <a:solidFill>
                  <a:schemeClr val="tx2"/>
                </a:solidFill>
              </a:rPr>
              <a:t>Meeting Closure</a:t>
            </a:r>
            <a:endParaRPr lang="en-ZA" sz="2000" dirty="0">
              <a:solidFill>
                <a:schemeClr val="tx1"/>
              </a:solidFill>
            </a:endParaRPr>
          </a:p>
          <a:p>
            <a:pPr marL="228600" indent="-228600" algn="l" eaLnBrk="0" hangingPunct="0">
              <a:lnSpc>
                <a:spcPct val="110000"/>
              </a:lnSpc>
              <a:spcBef>
                <a:spcPct val="10000"/>
              </a:spcBef>
              <a:spcAft>
                <a:spcPct val="10000"/>
              </a:spcAft>
              <a:buClr>
                <a:schemeClr val="tx2"/>
              </a:buClr>
              <a:buSzPct val="120000"/>
              <a:buFontTx/>
              <a:buChar char="•"/>
            </a:pPr>
            <a:endParaRPr lang="en-US" sz="1200" dirty="0">
              <a:solidFill>
                <a:schemeClr val="tx1"/>
              </a:solidFill>
            </a:endParaRPr>
          </a:p>
        </p:txBody>
      </p:sp>
      <p:sp>
        <p:nvSpPr>
          <p:cNvPr id="5" name="Title 1">
            <a:extLst>
              <a:ext uri="{FF2B5EF4-FFF2-40B4-BE49-F238E27FC236}">
                <a16:creationId xmlns:a16="http://schemas.microsoft.com/office/drawing/2014/main" id="{C6711D29-CEF3-DF17-EA16-62640BBF574F}"/>
              </a:ext>
            </a:extLst>
          </p:cNvPr>
          <p:cNvSpPr>
            <a:spLocks noGrp="1"/>
          </p:cNvSpPr>
          <p:nvPr>
            <p:ph type="title"/>
          </p:nvPr>
        </p:nvSpPr>
        <p:spPr>
          <a:xfrm>
            <a:off x="341993" y="441325"/>
            <a:ext cx="7886700" cy="532606"/>
          </a:xfrm>
        </p:spPr>
        <p:txBody>
          <a:bodyPr>
            <a:normAutofit fontScale="90000"/>
          </a:bodyPr>
          <a:lstStyle/>
          <a:p>
            <a:r>
              <a:rPr lang="en-ZA" dirty="0"/>
              <a:t>Table of Contents</a:t>
            </a:r>
            <a:br>
              <a:rPr lang="en-ZA" dirty="0"/>
            </a:br>
            <a:br>
              <a:rPr lang="en-ZA" dirty="0"/>
            </a:br>
            <a:endParaRPr lang="en-ZA" dirty="0"/>
          </a:p>
        </p:txBody>
      </p:sp>
    </p:spTree>
    <p:extLst>
      <p:ext uri="{BB962C8B-B14F-4D97-AF65-F5344CB8AC3E}">
        <p14:creationId xmlns:p14="http://schemas.microsoft.com/office/powerpoint/2010/main" val="152433324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D39049-BB60-D566-E059-CBA516DE09F4}"/>
              </a:ext>
            </a:extLst>
          </p:cNvPr>
          <p:cNvSpPr>
            <a:spLocks noGrp="1"/>
          </p:cNvSpPr>
          <p:nvPr>
            <p:ph type="title"/>
          </p:nvPr>
        </p:nvSpPr>
        <p:spPr/>
        <p:txBody>
          <a:bodyPr>
            <a:normAutofit fontScale="90000"/>
          </a:bodyPr>
          <a:lstStyle/>
          <a:p>
            <a:r>
              <a:rPr lang="en-ZA" dirty="0"/>
              <a:t>SBD 6.1 sub-contracting</a:t>
            </a:r>
            <a:br>
              <a:rPr lang="en-ZA" dirty="0"/>
            </a:br>
            <a:endParaRPr lang="en-ZA" dirty="0"/>
          </a:p>
        </p:txBody>
      </p:sp>
      <p:sp>
        <p:nvSpPr>
          <p:cNvPr id="3" name="Slide Number Placeholder 2">
            <a:extLst>
              <a:ext uri="{FF2B5EF4-FFF2-40B4-BE49-F238E27FC236}">
                <a16:creationId xmlns:a16="http://schemas.microsoft.com/office/drawing/2014/main" id="{B98D998A-566C-C348-EDAC-C5C4835FC93F}"/>
              </a:ext>
            </a:extLst>
          </p:cNvPr>
          <p:cNvSpPr>
            <a:spLocks noGrp="1"/>
          </p:cNvSpPr>
          <p:nvPr>
            <p:ph type="sldNum" sz="quarter" idx="10"/>
          </p:nvPr>
        </p:nvSpPr>
        <p:spPr/>
        <p:txBody>
          <a:bodyPr/>
          <a:lstStyle/>
          <a:p>
            <a:fld id="{B540B12B-D968-2643-8E7F-238A3C456CC9}" type="slidenum">
              <a:rPr lang="en-US" smtClean="0"/>
              <a:pPr/>
              <a:t>19</a:t>
            </a:fld>
            <a:endParaRPr lang="en-US" dirty="0"/>
          </a:p>
        </p:txBody>
      </p:sp>
      <p:sp>
        <p:nvSpPr>
          <p:cNvPr id="6" name="Rectangle 5">
            <a:extLst>
              <a:ext uri="{FF2B5EF4-FFF2-40B4-BE49-F238E27FC236}">
                <a16:creationId xmlns:a16="http://schemas.microsoft.com/office/drawing/2014/main" id="{E46388E8-A61D-0CDF-2125-7E5B3D3E2025}"/>
              </a:ext>
            </a:extLst>
          </p:cNvPr>
          <p:cNvSpPr/>
          <p:nvPr/>
        </p:nvSpPr>
        <p:spPr>
          <a:xfrm>
            <a:off x="122238" y="1209148"/>
            <a:ext cx="8793162" cy="648072"/>
          </a:xfrm>
          <a:prstGeom prst="rect">
            <a:avLst/>
          </a:prstGeom>
        </p:spPr>
        <p:txBody>
          <a:bodyPr wrap="square">
            <a:spAutoFit/>
          </a:bodyPr>
          <a:lstStyle/>
          <a:p>
            <a:r>
              <a:rPr lang="en-ZA" b="1" dirty="0">
                <a:solidFill>
                  <a:srgbClr val="002060"/>
                </a:solidFill>
              </a:rPr>
              <a:t>v)  Specify, by ticking the appropriate box, if subcontracting with an enterprise in terms of Preferential Procurement Regulations,2017:</a:t>
            </a:r>
          </a:p>
        </p:txBody>
      </p:sp>
      <p:pic>
        <p:nvPicPr>
          <p:cNvPr id="7" name="Picture 6">
            <a:extLst>
              <a:ext uri="{FF2B5EF4-FFF2-40B4-BE49-F238E27FC236}">
                <a16:creationId xmlns:a16="http://schemas.microsoft.com/office/drawing/2014/main" id="{E302755F-761E-258D-BF5E-3E686CAA5912}"/>
              </a:ext>
            </a:extLst>
          </p:cNvPr>
          <p:cNvPicPr>
            <a:picLocks noChangeAspect="1"/>
          </p:cNvPicPr>
          <p:nvPr/>
        </p:nvPicPr>
        <p:blipFill>
          <a:blip r:embed="rId2"/>
          <a:stretch>
            <a:fillRect/>
          </a:stretch>
        </p:blipFill>
        <p:spPr>
          <a:xfrm>
            <a:off x="134431" y="2576554"/>
            <a:ext cx="8340051" cy="1237595"/>
          </a:xfrm>
          <a:prstGeom prst="rect">
            <a:avLst/>
          </a:prstGeom>
        </p:spPr>
      </p:pic>
      <p:pic>
        <p:nvPicPr>
          <p:cNvPr id="8" name="Picture 7">
            <a:extLst>
              <a:ext uri="{FF2B5EF4-FFF2-40B4-BE49-F238E27FC236}">
                <a16:creationId xmlns:a16="http://schemas.microsoft.com/office/drawing/2014/main" id="{02C39C76-0201-FA83-B334-5B3F7B423564}"/>
              </a:ext>
            </a:extLst>
          </p:cNvPr>
          <p:cNvPicPr>
            <a:picLocks noChangeAspect="1"/>
          </p:cNvPicPr>
          <p:nvPr/>
        </p:nvPicPr>
        <p:blipFill>
          <a:blip r:embed="rId3"/>
          <a:stretch>
            <a:fillRect/>
          </a:stretch>
        </p:blipFill>
        <p:spPr>
          <a:xfrm>
            <a:off x="134430" y="3839550"/>
            <a:ext cx="8340051" cy="1743607"/>
          </a:xfrm>
          <a:prstGeom prst="rect">
            <a:avLst/>
          </a:prstGeom>
        </p:spPr>
      </p:pic>
    </p:spTree>
    <p:extLst>
      <p:ext uri="{BB962C8B-B14F-4D97-AF65-F5344CB8AC3E}">
        <p14:creationId xmlns:p14="http://schemas.microsoft.com/office/powerpoint/2010/main" val="114942605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A38F14-4071-9631-336D-7DB4473D5577}"/>
              </a:ext>
            </a:extLst>
          </p:cNvPr>
          <p:cNvSpPr>
            <a:spLocks noGrp="1"/>
          </p:cNvSpPr>
          <p:nvPr>
            <p:ph type="title"/>
          </p:nvPr>
        </p:nvSpPr>
        <p:spPr/>
        <p:txBody>
          <a:bodyPr/>
          <a:lstStyle/>
          <a:p>
            <a:r>
              <a:rPr lang="en-ZA" dirty="0"/>
              <a:t>Sub-contracting</a:t>
            </a:r>
          </a:p>
        </p:txBody>
      </p:sp>
      <p:sp>
        <p:nvSpPr>
          <p:cNvPr id="3" name="Slide Number Placeholder 2">
            <a:extLst>
              <a:ext uri="{FF2B5EF4-FFF2-40B4-BE49-F238E27FC236}">
                <a16:creationId xmlns:a16="http://schemas.microsoft.com/office/drawing/2014/main" id="{25769B75-B7D0-22A2-CE48-2BC4A028DC32}"/>
              </a:ext>
            </a:extLst>
          </p:cNvPr>
          <p:cNvSpPr>
            <a:spLocks noGrp="1"/>
          </p:cNvSpPr>
          <p:nvPr>
            <p:ph type="sldNum" sz="quarter" idx="10"/>
          </p:nvPr>
        </p:nvSpPr>
        <p:spPr/>
        <p:txBody>
          <a:bodyPr/>
          <a:lstStyle/>
          <a:p>
            <a:fld id="{B540B12B-D968-2643-8E7F-238A3C456CC9}" type="slidenum">
              <a:rPr lang="en-US" smtClean="0"/>
              <a:pPr/>
              <a:t>20</a:t>
            </a:fld>
            <a:endParaRPr lang="en-US" dirty="0"/>
          </a:p>
        </p:txBody>
      </p:sp>
      <p:sp>
        <p:nvSpPr>
          <p:cNvPr id="6" name="Text Placeholder 1">
            <a:extLst>
              <a:ext uri="{FF2B5EF4-FFF2-40B4-BE49-F238E27FC236}">
                <a16:creationId xmlns:a16="http://schemas.microsoft.com/office/drawing/2014/main" id="{D8F21D7F-4C42-4FE7-A178-3E598FB25810}"/>
              </a:ext>
            </a:extLst>
          </p:cNvPr>
          <p:cNvSpPr txBox="1">
            <a:spLocks/>
          </p:cNvSpPr>
          <p:nvPr/>
        </p:nvSpPr>
        <p:spPr>
          <a:xfrm>
            <a:off x="249381" y="1298575"/>
            <a:ext cx="8669193" cy="5037570"/>
          </a:xfrm>
          <a:prstGeom prst="rect">
            <a:avLst/>
          </a:prstGeom>
        </p:spPr>
        <p:txBody>
          <a:bodyPr/>
          <a:lstStyle>
            <a:lvl1pPr marL="0" indent="0" algn="l" defTabSz="914400" rtl="0" eaLnBrk="1" latinLnBrk="0" hangingPunct="1">
              <a:lnSpc>
                <a:spcPct val="90000"/>
              </a:lnSpc>
              <a:spcBef>
                <a:spcPts val="1000"/>
              </a:spcBef>
              <a:buFontTx/>
              <a:buNone/>
              <a:defRPr sz="2000" b="0" i="0" kern="1200">
                <a:solidFill>
                  <a:schemeClr val="tx1">
                    <a:lumMod val="75000"/>
                    <a:lumOff val="25000"/>
                  </a:schemeClr>
                </a:solidFill>
                <a:latin typeface="Arial" charset="0"/>
                <a:ea typeface="+mn-ea"/>
                <a:cs typeface="+mn-cs"/>
              </a:defRPr>
            </a:lvl1pPr>
            <a:lvl2pPr marL="685800" indent="-228600" algn="l" defTabSz="914400" rtl="0" eaLnBrk="1" latinLnBrk="0" hangingPunct="1">
              <a:lnSpc>
                <a:spcPct val="90000"/>
              </a:lnSpc>
              <a:spcBef>
                <a:spcPts val="500"/>
              </a:spcBef>
              <a:buFontTx/>
              <a:buBlip>
                <a:blip r:embed="rId2"/>
              </a:buBlip>
              <a:defRPr sz="2000" b="0" i="0" kern="1200">
                <a:solidFill>
                  <a:schemeClr val="tx1">
                    <a:lumMod val="75000"/>
                    <a:lumOff val="25000"/>
                  </a:schemeClr>
                </a:solidFill>
                <a:latin typeface="Arial" charset="0"/>
                <a:ea typeface="+mn-ea"/>
                <a:cs typeface="+mn-cs"/>
              </a:defRPr>
            </a:lvl2pPr>
            <a:lvl3pPr marL="1143000" indent="-228600" algn="l" defTabSz="914400" rtl="0" eaLnBrk="1" latinLnBrk="0" hangingPunct="1">
              <a:lnSpc>
                <a:spcPct val="90000"/>
              </a:lnSpc>
              <a:spcBef>
                <a:spcPts val="500"/>
              </a:spcBef>
              <a:buFont typeface="Arial"/>
              <a:buChar char="•"/>
              <a:defRPr sz="2200" b="0" i="0" kern="1200">
                <a:solidFill>
                  <a:schemeClr val="tx1"/>
                </a:solidFill>
                <a:latin typeface="Arial" charset="0"/>
                <a:ea typeface="+mn-ea"/>
                <a:cs typeface="+mn-cs"/>
              </a:defRPr>
            </a:lvl3pPr>
            <a:lvl4pPr marL="1600200" indent="-228600" algn="l" defTabSz="914400" rtl="0" eaLnBrk="1" latinLnBrk="0" hangingPunct="1">
              <a:lnSpc>
                <a:spcPct val="90000"/>
              </a:lnSpc>
              <a:spcBef>
                <a:spcPts val="500"/>
              </a:spcBef>
              <a:buFont typeface="Arial"/>
              <a:buChar char="•"/>
              <a:defRPr sz="2200" b="0" i="0" kern="1200">
                <a:solidFill>
                  <a:schemeClr val="tx1"/>
                </a:solidFill>
                <a:latin typeface="Arial" charset="0"/>
                <a:ea typeface="+mn-ea"/>
                <a:cs typeface="+mn-cs"/>
              </a:defRPr>
            </a:lvl4pPr>
            <a:lvl5pPr marL="2057400" indent="-228600" algn="l" defTabSz="914400" rtl="0" eaLnBrk="1" latinLnBrk="0" hangingPunct="1">
              <a:lnSpc>
                <a:spcPct val="90000"/>
              </a:lnSpc>
              <a:spcBef>
                <a:spcPts val="500"/>
              </a:spcBef>
              <a:buFont typeface="Arial"/>
              <a:buChar char="•"/>
              <a:defRPr sz="2200" b="0" i="0" kern="1200">
                <a:solidFill>
                  <a:schemeClr val="tx1"/>
                </a:solidFill>
                <a:latin typeface="Arial"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1588" lvl="1" indent="0" algn="just">
              <a:buFontTx/>
              <a:buNone/>
            </a:pPr>
            <a:r>
              <a:rPr lang="x-none" sz="1400" dirty="0">
                <a:solidFill>
                  <a:srgbClr val="002060"/>
                </a:solidFill>
                <a:ea typeface="Times New Roman" pitchFamily="18" charset="0"/>
                <a:cs typeface="Tahoma" pitchFamily="34" charset="0"/>
              </a:rPr>
              <a:t>Bidders who want to claim preference points will have to comply fully with regulations </a:t>
            </a:r>
            <a:endParaRPr lang="en-ZA" sz="1400" dirty="0">
              <a:solidFill>
                <a:srgbClr val="002060"/>
              </a:solidFill>
              <a:ea typeface="Times New Roman" pitchFamily="18" charset="0"/>
              <a:cs typeface="Tahoma" pitchFamily="34" charset="0"/>
            </a:endParaRPr>
          </a:p>
          <a:p>
            <a:pPr marL="1588" lvl="1" indent="0" algn="just">
              <a:buFontTx/>
              <a:buNone/>
            </a:pPr>
            <a:r>
              <a:rPr lang="en-ZA" sz="1400" dirty="0">
                <a:solidFill>
                  <a:srgbClr val="002060"/>
                </a:solidFill>
                <a:ea typeface="Times New Roman" pitchFamily="18" charset="0"/>
                <a:cs typeface="Tahoma" pitchFamily="34" charset="0"/>
              </a:rPr>
              <a:t>6</a:t>
            </a:r>
            <a:r>
              <a:rPr lang="x-none" sz="1400" dirty="0">
                <a:solidFill>
                  <a:srgbClr val="002060"/>
                </a:solidFill>
                <a:ea typeface="Times New Roman" pitchFamily="18" charset="0"/>
                <a:cs typeface="Tahoma" pitchFamily="34" charset="0"/>
              </a:rPr>
              <a:t>(</a:t>
            </a:r>
            <a:r>
              <a:rPr lang="en-ZA" sz="1400" dirty="0">
                <a:solidFill>
                  <a:srgbClr val="002060"/>
                </a:solidFill>
                <a:ea typeface="Times New Roman" pitchFamily="18" charset="0"/>
                <a:cs typeface="Tahoma" pitchFamily="34" charset="0"/>
              </a:rPr>
              <a:t>5</a:t>
            </a:r>
            <a:r>
              <a:rPr lang="x-none" sz="1400" dirty="0">
                <a:solidFill>
                  <a:srgbClr val="002060"/>
                </a:solidFill>
                <a:ea typeface="Times New Roman" pitchFamily="18" charset="0"/>
                <a:cs typeface="Tahoma" pitchFamily="34" charset="0"/>
              </a:rPr>
              <a:t>) and 1</a:t>
            </a:r>
            <a:r>
              <a:rPr lang="en-ZA" sz="1400" dirty="0">
                <a:solidFill>
                  <a:srgbClr val="002060"/>
                </a:solidFill>
                <a:ea typeface="Times New Roman" pitchFamily="18" charset="0"/>
                <a:cs typeface="Tahoma" pitchFamily="34" charset="0"/>
              </a:rPr>
              <a:t>2</a:t>
            </a:r>
            <a:r>
              <a:rPr lang="x-none" sz="1400" dirty="0">
                <a:solidFill>
                  <a:srgbClr val="002060"/>
                </a:solidFill>
                <a:ea typeface="Times New Roman" pitchFamily="18" charset="0"/>
                <a:cs typeface="Tahoma" pitchFamily="34" charset="0"/>
              </a:rPr>
              <a:t>(</a:t>
            </a:r>
            <a:r>
              <a:rPr lang="en-ZA" sz="1400" dirty="0">
                <a:solidFill>
                  <a:srgbClr val="002060"/>
                </a:solidFill>
                <a:ea typeface="Times New Roman" pitchFamily="18" charset="0"/>
                <a:cs typeface="Tahoma" pitchFamily="34" charset="0"/>
              </a:rPr>
              <a:t>3</a:t>
            </a:r>
            <a:r>
              <a:rPr lang="x-none" sz="1400" dirty="0">
                <a:solidFill>
                  <a:srgbClr val="002060"/>
                </a:solidFill>
                <a:ea typeface="Times New Roman" pitchFamily="18" charset="0"/>
                <a:cs typeface="Tahoma" pitchFamily="34" charset="0"/>
              </a:rPr>
              <a:t>) of the </a:t>
            </a:r>
            <a:r>
              <a:rPr lang="en-ZA" sz="1400" dirty="0">
                <a:solidFill>
                  <a:srgbClr val="002060"/>
                </a:solidFill>
                <a:ea typeface="Times New Roman" pitchFamily="18" charset="0"/>
                <a:cs typeface="Tahoma" pitchFamily="34" charset="0"/>
              </a:rPr>
              <a:t>P</a:t>
            </a:r>
            <a:r>
              <a:rPr lang="x-none" sz="1400" dirty="0">
                <a:solidFill>
                  <a:srgbClr val="002060"/>
                </a:solidFill>
                <a:ea typeface="Times New Roman" pitchFamily="18" charset="0"/>
                <a:cs typeface="Tahoma" pitchFamily="34" charset="0"/>
              </a:rPr>
              <a:t>referential </a:t>
            </a:r>
            <a:r>
              <a:rPr lang="en-ZA" sz="1400" dirty="0">
                <a:solidFill>
                  <a:srgbClr val="002060"/>
                </a:solidFill>
                <a:ea typeface="Times New Roman" pitchFamily="18" charset="0"/>
                <a:cs typeface="Tahoma" pitchFamily="34" charset="0"/>
              </a:rPr>
              <a:t>P</a:t>
            </a:r>
            <a:r>
              <a:rPr lang="x-none" sz="1400" dirty="0">
                <a:solidFill>
                  <a:srgbClr val="002060"/>
                </a:solidFill>
                <a:ea typeface="Times New Roman" pitchFamily="18" charset="0"/>
                <a:cs typeface="Tahoma" pitchFamily="34" charset="0"/>
              </a:rPr>
              <a:t>rocurement </a:t>
            </a:r>
            <a:r>
              <a:rPr lang="en-ZA" sz="1400" dirty="0">
                <a:solidFill>
                  <a:srgbClr val="002060"/>
                </a:solidFill>
                <a:ea typeface="Times New Roman" pitchFamily="18" charset="0"/>
                <a:cs typeface="Tahoma" pitchFamily="34" charset="0"/>
              </a:rPr>
              <a:t>R</a:t>
            </a:r>
            <a:r>
              <a:rPr lang="x-none" sz="1400" dirty="0">
                <a:solidFill>
                  <a:srgbClr val="002060"/>
                </a:solidFill>
                <a:ea typeface="Times New Roman" pitchFamily="18" charset="0"/>
                <a:cs typeface="Tahoma" pitchFamily="34" charset="0"/>
              </a:rPr>
              <a:t>egulations, 201</a:t>
            </a:r>
            <a:r>
              <a:rPr lang="en-ZA" sz="1400" dirty="0">
                <a:solidFill>
                  <a:srgbClr val="002060"/>
                </a:solidFill>
                <a:ea typeface="Times New Roman" pitchFamily="18" charset="0"/>
                <a:cs typeface="Tahoma" pitchFamily="34" charset="0"/>
              </a:rPr>
              <a:t>7</a:t>
            </a:r>
            <a:r>
              <a:rPr lang="x-none" sz="1400" dirty="0">
                <a:solidFill>
                  <a:srgbClr val="002060"/>
                </a:solidFill>
                <a:ea typeface="Times New Roman" pitchFamily="18" charset="0"/>
                <a:cs typeface="Tahoma" pitchFamily="34" charset="0"/>
              </a:rPr>
              <a:t> with regard to sub–contracting</a:t>
            </a:r>
            <a:r>
              <a:rPr lang="en-ZA" sz="1400" dirty="0">
                <a:solidFill>
                  <a:srgbClr val="002060"/>
                </a:solidFill>
                <a:ea typeface="Times New Roman" pitchFamily="18" charset="0"/>
                <a:cs typeface="Tahoma" pitchFamily="34" charset="0"/>
              </a:rPr>
              <a:t>:</a:t>
            </a:r>
          </a:p>
          <a:p>
            <a:pPr algn="just"/>
            <a:endParaRPr lang="en-ZA" sz="1600" dirty="0">
              <a:solidFill>
                <a:srgbClr val="002060"/>
              </a:solidFill>
              <a:ea typeface="Times New Roman" pitchFamily="18" charset="0"/>
              <a:cs typeface="Tahoma" pitchFamily="34" charset="0"/>
            </a:endParaRPr>
          </a:p>
          <a:p>
            <a:pPr algn="just"/>
            <a:r>
              <a:rPr lang="en-ZA" sz="1600" dirty="0">
                <a:solidFill>
                  <a:srgbClr val="002060"/>
                </a:solidFill>
                <a:ea typeface="Times New Roman" pitchFamily="18" charset="0"/>
                <a:cs typeface="Tahoma" pitchFamily="34" charset="0"/>
              </a:rPr>
              <a:t>Regulation 6(5)</a:t>
            </a:r>
          </a:p>
          <a:p>
            <a:pPr algn="just"/>
            <a:endParaRPr lang="en-ZA" sz="1600" dirty="0">
              <a:solidFill>
                <a:srgbClr val="002060"/>
              </a:solidFill>
              <a:ea typeface="Times New Roman" pitchFamily="18" charset="0"/>
              <a:cs typeface="Tahoma" pitchFamily="34" charset="0"/>
            </a:endParaRPr>
          </a:p>
          <a:p>
            <a:pPr algn="just"/>
            <a:r>
              <a:rPr lang="en-ZA" sz="1600" dirty="0">
                <a:solidFill>
                  <a:srgbClr val="002060"/>
                </a:solidFill>
                <a:ea typeface="Times New Roman" pitchFamily="18" charset="0"/>
                <a:cs typeface="Tahoma" pitchFamily="34" charset="0"/>
              </a:rPr>
              <a:t>A tenderer may not be awarded points for B-BBEE status level of contributor if the tender documents indicate that the tenderer intends subcontracting more than 25% of the value of the contract to any other person not qualifying for at least the points that the tenderer qualifies for, unless the intended subcontractor is an EME that has the capability to execute the subcontract.</a:t>
            </a:r>
          </a:p>
          <a:p>
            <a:pPr algn="just"/>
            <a:endParaRPr lang="en-ZA" sz="1600" dirty="0">
              <a:solidFill>
                <a:srgbClr val="002060"/>
              </a:solidFill>
              <a:cs typeface="Tahoma" pitchFamily="34" charset="0"/>
            </a:endParaRPr>
          </a:p>
          <a:p>
            <a:r>
              <a:rPr lang="x-none" sz="1600" dirty="0">
                <a:solidFill>
                  <a:srgbClr val="002060"/>
                </a:solidFill>
                <a:ea typeface="Times New Roman" pitchFamily="18" charset="0"/>
                <a:cs typeface="Tahoma" pitchFamily="34" charset="0"/>
              </a:rPr>
              <a:t>Regulation 1</a:t>
            </a:r>
            <a:r>
              <a:rPr lang="en-ZA" sz="1600" dirty="0">
                <a:solidFill>
                  <a:srgbClr val="002060"/>
                </a:solidFill>
                <a:ea typeface="Times New Roman" pitchFamily="18" charset="0"/>
                <a:cs typeface="Tahoma" pitchFamily="34" charset="0"/>
              </a:rPr>
              <a:t>2</a:t>
            </a:r>
            <a:r>
              <a:rPr lang="x-none" sz="1600" dirty="0">
                <a:solidFill>
                  <a:srgbClr val="002060"/>
                </a:solidFill>
                <a:ea typeface="Times New Roman" pitchFamily="18" charset="0"/>
                <a:cs typeface="Tahoma" pitchFamily="34" charset="0"/>
              </a:rPr>
              <a:t>(</a:t>
            </a:r>
            <a:r>
              <a:rPr lang="en-ZA" sz="1600" dirty="0">
                <a:solidFill>
                  <a:srgbClr val="002060"/>
                </a:solidFill>
                <a:ea typeface="Times New Roman" pitchFamily="18" charset="0"/>
                <a:cs typeface="Tahoma" pitchFamily="34" charset="0"/>
              </a:rPr>
              <a:t>3</a:t>
            </a:r>
            <a:r>
              <a:rPr lang="x-none" sz="1600" dirty="0">
                <a:solidFill>
                  <a:srgbClr val="002060"/>
                </a:solidFill>
                <a:ea typeface="Times New Roman" pitchFamily="18" charset="0"/>
                <a:cs typeface="Tahoma" pitchFamily="34" charset="0"/>
              </a:rPr>
              <a:t>) </a:t>
            </a:r>
            <a:endParaRPr lang="en-ZA" sz="1600" dirty="0">
              <a:solidFill>
                <a:srgbClr val="002060"/>
              </a:solidFill>
              <a:ea typeface="Times New Roman" pitchFamily="18" charset="0"/>
              <a:cs typeface="Tahoma" pitchFamily="34" charset="0"/>
            </a:endParaRPr>
          </a:p>
          <a:p>
            <a:endParaRPr lang="en-ZA" sz="1600" dirty="0">
              <a:solidFill>
                <a:srgbClr val="002060"/>
              </a:solidFill>
              <a:ea typeface="Times New Roman" pitchFamily="18" charset="0"/>
              <a:cs typeface="Tahoma" pitchFamily="34" charset="0"/>
            </a:endParaRPr>
          </a:p>
          <a:p>
            <a:pPr algn="just"/>
            <a:r>
              <a:rPr lang="x-none" sz="1600" dirty="0">
                <a:solidFill>
                  <a:srgbClr val="002060"/>
                </a:solidFill>
                <a:ea typeface="Times New Roman" pitchFamily="18" charset="0"/>
                <a:cs typeface="Tahoma" pitchFamily="34" charset="0"/>
              </a:rPr>
              <a:t>A person awarded a contract may not sub-contract more than 25% of the value of the contract to any other enterprise that does not have an equal or higher B-BBEE status level than the person concerned, unless the contract is sub-contracted to an Exempted Micro Enterprise that has the capability and ability to execute the sub-contract.</a:t>
            </a:r>
            <a:endParaRPr lang="en-ZA" sz="1600" dirty="0">
              <a:solidFill>
                <a:srgbClr val="002060"/>
              </a:solidFill>
              <a:ea typeface="Times New Roman" pitchFamily="18" charset="0"/>
              <a:cs typeface="Tahoma" pitchFamily="34" charset="0"/>
            </a:endParaRPr>
          </a:p>
          <a:p>
            <a:pPr algn="just"/>
            <a:endParaRPr lang="en-ZA" sz="1600" dirty="0">
              <a:solidFill>
                <a:srgbClr val="002060"/>
              </a:solidFill>
            </a:endParaRPr>
          </a:p>
        </p:txBody>
      </p:sp>
    </p:spTree>
    <p:extLst>
      <p:ext uri="{BB962C8B-B14F-4D97-AF65-F5344CB8AC3E}">
        <p14:creationId xmlns:p14="http://schemas.microsoft.com/office/powerpoint/2010/main" val="35891557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59D9B6-EE3A-52C4-D07F-5BCAC046CBB6}"/>
              </a:ext>
            </a:extLst>
          </p:cNvPr>
          <p:cNvSpPr>
            <a:spLocks noGrp="1"/>
          </p:cNvSpPr>
          <p:nvPr>
            <p:ph type="title"/>
          </p:nvPr>
        </p:nvSpPr>
        <p:spPr/>
        <p:txBody>
          <a:bodyPr>
            <a:noAutofit/>
          </a:bodyPr>
          <a:lstStyle/>
          <a:p>
            <a:r>
              <a:rPr lang="en-GB" sz="2000" dirty="0"/>
              <a:t>Proof of Existence:  Joint Ventures and/or Sub-Contracting</a:t>
            </a:r>
            <a:br>
              <a:rPr lang="en-GB" sz="2000" dirty="0"/>
            </a:br>
            <a:endParaRPr lang="en-ZA" sz="2000" dirty="0"/>
          </a:p>
        </p:txBody>
      </p:sp>
      <p:sp>
        <p:nvSpPr>
          <p:cNvPr id="3" name="Slide Number Placeholder 2">
            <a:extLst>
              <a:ext uri="{FF2B5EF4-FFF2-40B4-BE49-F238E27FC236}">
                <a16:creationId xmlns:a16="http://schemas.microsoft.com/office/drawing/2014/main" id="{E9CE43B9-99CE-7FE2-5A6C-C85F45A484DB}"/>
              </a:ext>
            </a:extLst>
          </p:cNvPr>
          <p:cNvSpPr>
            <a:spLocks noGrp="1"/>
          </p:cNvSpPr>
          <p:nvPr>
            <p:ph type="sldNum" sz="quarter" idx="10"/>
          </p:nvPr>
        </p:nvSpPr>
        <p:spPr/>
        <p:txBody>
          <a:bodyPr/>
          <a:lstStyle/>
          <a:p>
            <a:fld id="{B540B12B-D968-2643-8E7F-238A3C456CC9}" type="slidenum">
              <a:rPr lang="en-US" smtClean="0"/>
              <a:pPr/>
              <a:t>21</a:t>
            </a:fld>
            <a:endParaRPr lang="en-US" dirty="0"/>
          </a:p>
        </p:txBody>
      </p:sp>
      <p:pic>
        <p:nvPicPr>
          <p:cNvPr id="6" name="Picture 5">
            <a:extLst>
              <a:ext uri="{FF2B5EF4-FFF2-40B4-BE49-F238E27FC236}">
                <a16:creationId xmlns:a16="http://schemas.microsoft.com/office/drawing/2014/main" id="{D5BE4892-228A-1EB2-61B4-08F6B92AC3C8}"/>
              </a:ext>
            </a:extLst>
          </p:cNvPr>
          <p:cNvPicPr>
            <a:picLocks noChangeAspect="1"/>
          </p:cNvPicPr>
          <p:nvPr/>
        </p:nvPicPr>
        <p:blipFill>
          <a:blip r:embed="rId2"/>
          <a:stretch>
            <a:fillRect/>
          </a:stretch>
        </p:blipFill>
        <p:spPr>
          <a:xfrm>
            <a:off x="258618" y="672927"/>
            <a:ext cx="8765309" cy="5136460"/>
          </a:xfrm>
          <a:prstGeom prst="rect">
            <a:avLst/>
          </a:prstGeom>
        </p:spPr>
      </p:pic>
    </p:spTree>
    <p:extLst>
      <p:ext uri="{BB962C8B-B14F-4D97-AF65-F5344CB8AC3E}">
        <p14:creationId xmlns:p14="http://schemas.microsoft.com/office/powerpoint/2010/main" val="20878418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DF07EB0-D04F-368F-3308-E02336C7CC64}"/>
              </a:ext>
            </a:extLst>
          </p:cNvPr>
          <p:cNvSpPr>
            <a:spLocks noGrp="1"/>
          </p:cNvSpPr>
          <p:nvPr>
            <p:ph type="sldNum" sz="quarter" idx="10"/>
          </p:nvPr>
        </p:nvSpPr>
        <p:spPr/>
        <p:txBody>
          <a:bodyPr/>
          <a:lstStyle/>
          <a:p>
            <a:fld id="{B540B12B-D968-2643-8E7F-238A3C456CC9}" type="slidenum">
              <a:rPr lang="en-US" smtClean="0"/>
              <a:pPr/>
              <a:t>22</a:t>
            </a:fld>
            <a:endParaRPr lang="en-US" dirty="0"/>
          </a:p>
        </p:txBody>
      </p:sp>
      <p:sp>
        <p:nvSpPr>
          <p:cNvPr id="4" name="Text Placeholder 3">
            <a:extLst>
              <a:ext uri="{FF2B5EF4-FFF2-40B4-BE49-F238E27FC236}">
                <a16:creationId xmlns:a16="http://schemas.microsoft.com/office/drawing/2014/main" id="{41974DB3-83AB-1D45-1498-0D7D56902678}"/>
              </a:ext>
            </a:extLst>
          </p:cNvPr>
          <p:cNvSpPr>
            <a:spLocks noGrp="1"/>
          </p:cNvSpPr>
          <p:nvPr>
            <p:ph type="body" sz="quarter" idx="11"/>
          </p:nvPr>
        </p:nvSpPr>
        <p:spPr>
          <a:xfrm>
            <a:off x="341312" y="2745005"/>
            <a:ext cx="8370887" cy="683995"/>
          </a:xfrm>
        </p:spPr>
        <p:txBody>
          <a:bodyPr>
            <a:normAutofit fontScale="25000" lnSpcReduction="20000"/>
          </a:bodyPr>
          <a:lstStyle/>
          <a:p>
            <a:pPr algn="ctr"/>
            <a:r>
              <a:rPr lang="en-GB" sz="6400" b="1" dirty="0">
                <a:solidFill>
                  <a:schemeClr val="bg1">
                    <a:lumMod val="65000"/>
                  </a:schemeClr>
                </a:solidFill>
              </a:rPr>
              <a:t>BID EVALUATION PROCESS  GATE 2 (PRICE &amp; BBBEE) </a:t>
            </a:r>
          </a:p>
          <a:p>
            <a:pPr algn="ctr"/>
            <a:endParaRPr lang="en-GB" sz="6400" b="1" dirty="0">
              <a:solidFill>
                <a:schemeClr val="bg1">
                  <a:lumMod val="65000"/>
                </a:schemeClr>
              </a:solidFill>
            </a:endParaRPr>
          </a:p>
          <a:p>
            <a:pPr algn="ctr"/>
            <a:r>
              <a:rPr lang="en-GB" sz="6400" b="1" dirty="0">
                <a:solidFill>
                  <a:schemeClr val="bg1">
                    <a:lumMod val="65000"/>
                  </a:schemeClr>
                </a:solidFill>
              </a:rPr>
              <a:t>FINANCIALS</a:t>
            </a:r>
          </a:p>
          <a:p>
            <a:pPr algn="ctr"/>
            <a:endParaRPr lang="en-ZA" sz="1600" dirty="0">
              <a:solidFill>
                <a:schemeClr val="bg1">
                  <a:lumMod val="65000"/>
                </a:schemeClr>
              </a:solidFill>
            </a:endParaRPr>
          </a:p>
        </p:txBody>
      </p:sp>
    </p:spTree>
    <p:extLst>
      <p:ext uri="{BB962C8B-B14F-4D97-AF65-F5344CB8AC3E}">
        <p14:creationId xmlns:p14="http://schemas.microsoft.com/office/powerpoint/2010/main" val="248718052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B16D58-45B8-53FD-A041-B3F348957C4A}"/>
              </a:ext>
            </a:extLst>
          </p:cNvPr>
          <p:cNvSpPr>
            <a:spLocks noGrp="1"/>
          </p:cNvSpPr>
          <p:nvPr>
            <p:ph type="title"/>
          </p:nvPr>
        </p:nvSpPr>
        <p:spPr/>
        <p:txBody>
          <a:bodyPr>
            <a:normAutofit fontScale="90000"/>
          </a:bodyPr>
          <a:lstStyle/>
          <a:p>
            <a:r>
              <a:rPr lang="en-ZA" dirty="0"/>
              <a:t>Financial Evaluation</a:t>
            </a:r>
            <a:br>
              <a:rPr lang="en-ZA" dirty="0"/>
            </a:br>
            <a:endParaRPr lang="en-ZA" dirty="0"/>
          </a:p>
        </p:txBody>
      </p:sp>
      <p:sp>
        <p:nvSpPr>
          <p:cNvPr id="3" name="Slide Number Placeholder 2">
            <a:extLst>
              <a:ext uri="{FF2B5EF4-FFF2-40B4-BE49-F238E27FC236}">
                <a16:creationId xmlns:a16="http://schemas.microsoft.com/office/drawing/2014/main" id="{33969095-24FD-FDA7-5226-0E8FEB7B34F1}"/>
              </a:ext>
            </a:extLst>
          </p:cNvPr>
          <p:cNvSpPr>
            <a:spLocks noGrp="1"/>
          </p:cNvSpPr>
          <p:nvPr>
            <p:ph type="sldNum" sz="quarter" idx="10"/>
          </p:nvPr>
        </p:nvSpPr>
        <p:spPr/>
        <p:txBody>
          <a:bodyPr/>
          <a:lstStyle/>
          <a:p>
            <a:fld id="{B540B12B-D968-2643-8E7F-238A3C456CC9}" type="slidenum">
              <a:rPr lang="en-US" smtClean="0"/>
              <a:pPr/>
              <a:t>23</a:t>
            </a:fld>
            <a:endParaRPr lang="en-US" dirty="0"/>
          </a:p>
        </p:txBody>
      </p:sp>
      <p:sp>
        <p:nvSpPr>
          <p:cNvPr id="6" name="Rectangle 5">
            <a:extLst>
              <a:ext uri="{FF2B5EF4-FFF2-40B4-BE49-F238E27FC236}">
                <a16:creationId xmlns:a16="http://schemas.microsoft.com/office/drawing/2014/main" id="{95C69B95-5B83-7811-B9C4-A5AF6A7D1F62}"/>
              </a:ext>
            </a:extLst>
          </p:cNvPr>
          <p:cNvSpPr/>
          <p:nvPr/>
        </p:nvSpPr>
        <p:spPr>
          <a:xfrm>
            <a:off x="175259" y="997046"/>
            <a:ext cx="8844915" cy="4031873"/>
          </a:xfrm>
          <a:prstGeom prst="rect">
            <a:avLst/>
          </a:prstGeom>
        </p:spPr>
        <p:txBody>
          <a:bodyPr wrap="square">
            <a:spAutoFit/>
          </a:bodyPr>
          <a:lstStyle/>
          <a:p>
            <a:pPr marL="450850" lvl="4" indent="-271463" defTabSz="929959" fontAlgn="t">
              <a:lnSpc>
                <a:spcPct val="200000"/>
              </a:lnSpc>
              <a:buSzPct val="75000"/>
              <a:defRPr/>
            </a:pPr>
            <a:r>
              <a:rPr lang="en-ZA" sz="1600" b="1" kern="0" dirty="0">
                <a:solidFill>
                  <a:srgbClr val="004F87"/>
                </a:solidFill>
                <a:latin typeface="+mn-lt"/>
              </a:rPr>
              <a:t>BACKGROUND</a:t>
            </a:r>
          </a:p>
          <a:p>
            <a:pPr marL="179388" lvl="4" indent="273050" defTabSz="929959" fontAlgn="t">
              <a:lnSpc>
                <a:spcPct val="200000"/>
              </a:lnSpc>
              <a:buSzPct val="75000"/>
              <a:buFont typeface="Arial" panose="020B0604020202020204" pitchFamily="34" charset="0"/>
              <a:buChar char="•"/>
              <a:defRPr/>
            </a:pPr>
            <a:r>
              <a:rPr lang="en-ZA" sz="1600" kern="0" dirty="0">
                <a:solidFill>
                  <a:srgbClr val="004F87"/>
                </a:solidFill>
                <a:latin typeface="Arial Narrow" panose="020B0606020202030204" pitchFamily="34" charset="0"/>
              </a:rPr>
              <a:t>SARS is responsible for an appropriate procurement system as per Public Finance Management Act (PFMA)  </a:t>
            </a:r>
          </a:p>
          <a:p>
            <a:pPr marL="179388" lvl="4" defTabSz="929959" fontAlgn="t">
              <a:lnSpc>
                <a:spcPct val="200000"/>
              </a:lnSpc>
              <a:buSzPct val="75000"/>
              <a:defRPr/>
            </a:pPr>
            <a:r>
              <a:rPr lang="en-ZA" sz="1600" kern="0" dirty="0">
                <a:solidFill>
                  <a:srgbClr val="004F87"/>
                </a:solidFill>
                <a:latin typeface="Arial Narrow" panose="020B0606020202030204" pitchFamily="34" charset="0"/>
              </a:rPr>
              <a:t>      which is:</a:t>
            </a:r>
          </a:p>
          <a:p>
            <a:pPr marL="452438" lvl="4" indent="-273050" defTabSz="929959" fontAlgn="t">
              <a:lnSpc>
                <a:spcPct val="200000"/>
              </a:lnSpc>
              <a:buSzPct val="75000"/>
              <a:buFont typeface="Arial" panose="020B0604020202020204" pitchFamily="34" charset="0"/>
              <a:buChar char="•"/>
              <a:defRPr/>
            </a:pPr>
            <a:r>
              <a:rPr lang="en-ZA" sz="1600" kern="0" dirty="0">
                <a:solidFill>
                  <a:srgbClr val="004F87"/>
                </a:solidFill>
                <a:latin typeface="+mn-lt"/>
              </a:rPr>
              <a:t>Fair</a:t>
            </a:r>
          </a:p>
          <a:p>
            <a:pPr marL="179388" lvl="4" indent="273050" defTabSz="929959" fontAlgn="t">
              <a:lnSpc>
                <a:spcPct val="200000"/>
              </a:lnSpc>
              <a:buSzPct val="75000"/>
              <a:buFont typeface="Arial" panose="020B0604020202020204" pitchFamily="34" charset="0"/>
              <a:buChar char="•"/>
              <a:defRPr/>
            </a:pPr>
            <a:r>
              <a:rPr lang="en-ZA" sz="1600" kern="0" dirty="0">
                <a:solidFill>
                  <a:srgbClr val="004F87"/>
                </a:solidFill>
                <a:latin typeface="+mn-lt"/>
              </a:rPr>
              <a:t>Equitable</a:t>
            </a:r>
          </a:p>
          <a:p>
            <a:pPr marL="179388" lvl="4" indent="273050" defTabSz="929959" fontAlgn="t">
              <a:lnSpc>
                <a:spcPct val="200000"/>
              </a:lnSpc>
              <a:buSzPct val="75000"/>
              <a:buFont typeface="Arial" panose="020B0604020202020204" pitchFamily="34" charset="0"/>
              <a:buChar char="•"/>
              <a:defRPr/>
            </a:pPr>
            <a:r>
              <a:rPr lang="en-ZA" sz="1600" kern="0" dirty="0">
                <a:solidFill>
                  <a:srgbClr val="004F87"/>
                </a:solidFill>
                <a:latin typeface="+mn-lt"/>
              </a:rPr>
              <a:t>Transparent</a:t>
            </a:r>
          </a:p>
          <a:p>
            <a:pPr marL="179388" lvl="4" indent="273050" defTabSz="929959" fontAlgn="t">
              <a:lnSpc>
                <a:spcPct val="200000"/>
              </a:lnSpc>
              <a:buSzPct val="75000"/>
              <a:buFont typeface="Arial" panose="020B0604020202020204" pitchFamily="34" charset="0"/>
              <a:buChar char="•"/>
              <a:defRPr/>
            </a:pPr>
            <a:r>
              <a:rPr lang="en-ZA" sz="1600" kern="0" dirty="0">
                <a:solidFill>
                  <a:srgbClr val="004F87"/>
                </a:solidFill>
                <a:latin typeface="+mn-lt"/>
              </a:rPr>
              <a:t>Competitive</a:t>
            </a:r>
          </a:p>
          <a:p>
            <a:pPr marL="179388" lvl="4" indent="273050" defTabSz="929959" fontAlgn="t">
              <a:lnSpc>
                <a:spcPct val="200000"/>
              </a:lnSpc>
              <a:buSzPct val="75000"/>
              <a:buFont typeface="Arial" panose="020B0604020202020204" pitchFamily="34" charset="0"/>
              <a:buChar char="•"/>
              <a:defRPr/>
            </a:pPr>
            <a:r>
              <a:rPr lang="en-ZA" sz="1600" kern="0" dirty="0">
                <a:solidFill>
                  <a:srgbClr val="004F87"/>
                </a:solidFill>
                <a:latin typeface="+mn-lt"/>
              </a:rPr>
              <a:t>Cost Effective</a:t>
            </a:r>
          </a:p>
        </p:txBody>
      </p:sp>
    </p:spTree>
    <p:extLst>
      <p:ext uri="{BB962C8B-B14F-4D97-AF65-F5344CB8AC3E}">
        <p14:creationId xmlns:p14="http://schemas.microsoft.com/office/powerpoint/2010/main" val="333664490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18FC23-5CB4-5C8D-94A9-CBC81971695F}"/>
              </a:ext>
            </a:extLst>
          </p:cNvPr>
          <p:cNvSpPr>
            <a:spLocks noGrp="1"/>
          </p:cNvSpPr>
          <p:nvPr>
            <p:ph type="title"/>
          </p:nvPr>
        </p:nvSpPr>
        <p:spPr/>
        <p:txBody>
          <a:bodyPr>
            <a:normAutofit fontScale="90000"/>
          </a:bodyPr>
          <a:lstStyle/>
          <a:p>
            <a:r>
              <a:rPr lang="en-ZA" dirty="0"/>
              <a:t>Financial Evaluation</a:t>
            </a:r>
            <a:br>
              <a:rPr lang="en-ZA" dirty="0"/>
            </a:br>
            <a:endParaRPr lang="en-ZA" dirty="0"/>
          </a:p>
        </p:txBody>
      </p:sp>
      <p:sp>
        <p:nvSpPr>
          <p:cNvPr id="3" name="Slide Number Placeholder 2">
            <a:extLst>
              <a:ext uri="{FF2B5EF4-FFF2-40B4-BE49-F238E27FC236}">
                <a16:creationId xmlns:a16="http://schemas.microsoft.com/office/drawing/2014/main" id="{EFA9A97A-9C09-D0EE-EB1D-7577F5A11288}"/>
              </a:ext>
            </a:extLst>
          </p:cNvPr>
          <p:cNvSpPr>
            <a:spLocks noGrp="1"/>
          </p:cNvSpPr>
          <p:nvPr>
            <p:ph type="sldNum" sz="quarter" idx="10"/>
          </p:nvPr>
        </p:nvSpPr>
        <p:spPr/>
        <p:txBody>
          <a:bodyPr/>
          <a:lstStyle/>
          <a:p>
            <a:fld id="{B540B12B-D968-2643-8E7F-238A3C456CC9}" type="slidenum">
              <a:rPr lang="en-US" smtClean="0"/>
              <a:pPr/>
              <a:t>24</a:t>
            </a:fld>
            <a:endParaRPr lang="en-US" dirty="0"/>
          </a:p>
        </p:txBody>
      </p:sp>
      <p:sp>
        <p:nvSpPr>
          <p:cNvPr id="6" name="Rectangle 5">
            <a:extLst>
              <a:ext uri="{FF2B5EF4-FFF2-40B4-BE49-F238E27FC236}">
                <a16:creationId xmlns:a16="http://schemas.microsoft.com/office/drawing/2014/main" id="{065AAF4A-349F-6B4B-A14E-6BBD75211E7C}"/>
              </a:ext>
            </a:extLst>
          </p:cNvPr>
          <p:cNvSpPr/>
          <p:nvPr/>
        </p:nvSpPr>
        <p:spPr>
          <a:xfrm>
            <a:off x="175259" y="1109589"/>
            <a:ext cx="8844915" cy="5632311"/>
          </a:xfrm>
          <a:prstGeom prst="rect">
            <a:avLst/>
          </a:prstGeom>
        </p:spPr>
        <p:txBody>
          <a:bodyPr wrap="square">
            <a:spAutoFit/>
          </a:bodyPr>
          <a:lstStyle/>
          <a:p>
            <a:pPr marL="349341" indent="-349341" defTabSz="929959" fontAlgn="t">
              <a:lnSpc>
                <a:spcPct val="150000"/>
              </a:lnSpc>
              <a:buSzPct val="120000"/>
              <a:buFont typeface="Arial" panose="020B0604020202020204" pitchFamily="34" charset="0"/>
              <a:buChar char="•"/>
              <a:defRPr/>
            </a:pPr>
            <a:r>
              <a:rPr lang="en-ZA" sz="1600" dirty="0">
                <a:solidFill>
                  <a:schemeClr val="tx2"/>
                </a:solidFill>
                <a:latin typeface="+mn-lt"/>
              </a:rPr>
              <a:t>Forms part of the overall risk management strategy of SARS.</a:t>
            </a:r>
          </a:p>
          <a:p>
            <a:pPr marL="349341" indent="-349341" defTabSz="929959" fontAlgn="t">
              <a:lnSpc>
                <a:spcPct val="150000"/>
              </a:lnSpc>
              <a:buSzPct val="120000"/>
              <a:buFont typeface="Arial" panose="020B0604020202020204" pitchFamily="34" charset="0"/>
              <a:buChar char="•"/>
              <a:defRPr/>
            </a:pPr>
            <a:r>
              <a:rPr lang="en-ZA" sz="1600" dirty="0">
                <a:solidFill>
                  <a:schemeClr val="tx2"/>
                </a:solidFill>
                <a:latin typeface="+mn-lt"/>
              </a:rPr>
              <a:t>One of multiple governance steps to assess financial fitness of potential bidders.</a:t>
            </a:r>
            <a:endParaRPr lang="en-ZA" sz="1600" kern="0" dirty="0">
              <a:solidFill>
                <a:srgbClr val="004F87"/>
              </a:solidFill>
              <a:latin typeface="+mn-lt"/>
            </a:endParaRPr>
          </a:p>
          <a:p>
            <a:pPr marL="349341" indent="-349341" defTabSz="929959" fontAlgn="t">
              <a:lnSpc>
                <a:spcPct val="150000"/>
              </a:lnSpc>
              <a:buSzPct val="120000"/>
              <a:buFont typeface="Arial" panose="020B0604020202020204" pitchFamily="34" charset="0"/>
              <a:buChar char="•"/>
              <a:defRPr/>
            </a:pPr>
            <a:r>
              <a:rPr lang="en-ZA" sz="1600" kern="0" dirty="0">
                <a:solidFill>
                  <a:srgbClr val="004F87"/>
                </a:solidFill>
                <a:latin typeface="+mn-lt"/>
              </a:rPr>
              <a:t>It serves the purpose of ascertaining the financial stability.</a:t>
            </a:r>
          </a:p>
          <a:p>
            <a:pPr marL="349341" indent="-349341" defTabSz="929959" fontAlgn="t">
              <a:lnSpc>
                <a:spcPct val="150000"/>
              </a:lnSpc>
              <a:buSzPct val="120000"/>
              <a:buFont typeface="Arial" panose="020B0604020202020204" pitchFamily="34" charset="0"/>
              <a:buChar char="•"/>
              <a:defRPr/>
            </a:pPr>
            <a:r>
              <a:rPr lang="en-ZA" sz="1600" kern="0" dirty="0">
                <a:solidFill>
                  <a:srgbClr val="004F87"/>
                </a:solidFill>
                <a:latin typeface="+mn-lt"/>
              </a:rPr>
              <a:t>Identification of financial risks that SARS as an organisation could be exposed to. </a:t>
            </a:r>
          </a:p>
          <a:p>
            <a:pPr marL="349341" indent="-349341" defTabSz="929959" fontAlgn="t">
              <a:lnSpc>
                <a:spcPct val="150000"/>
              </a:lnSpc>
              <a:buSzPct val="120000"/>
              <a:buFont typeface="Arial" panose="020B0604020202020204" pitchFamily="34" charset="0"/>
              <a:buChar char="•"/>
              <a:defRPr/>
            </a:pPr>
            <a:r>
              <a:rPr lang="en-ZA" sz="1600" kern="0" dirty="0">
                <a:solidFill>
                  <a:srgbClr val="004F87"/>
                </a:solidFill>
                <a:latin typeface="+mn-lt"/>
              </a:rPr>
              <a:t>Risk Mitigation to bring financial risks to an acceptable level.</a:t>
            </a:r>
          </a:p>
          <a:p>
            <a:pPr marL="349341" indent="-349341" defTabSz="929959" fontAlgn="t">
              <a:lnSpc>
                <a:spcPct val="150000"/>
              </a:lnSpc>
              <a:buSzPct val="120000"/>
              <a:buFont typeface="Arial" panose="020B0604020202020204" pitchFamily="34" charset="0"/>
              <a:buChar char="•"/>
              <a:defRPr/>
            </a:pPr>
            <a:endParaRPr lang="en-ZA" sz="1600" kern="0" dirty="0">
              <a:solidFill>
                <a:srgbClr val="004F87"/>
              </a:solidFill>
              <a:latin typeface="+mn-lt"/>
            </a:endParaRPr>
          </a:p>
          <a:p>
            <a:pPr marL="285750" indent="-285750" defTabSz="929959" fontAlgn="t">
              <a:lnSpc>
                <a:spcPct val="150000"/>
              </a:lnSpc>
              <a:buSzPct val="120000"/>
              <a:buFont typeface="Arial" panose="020B0604020202020204" pitchFamily="34" charset="0"/>
              <a:buChar char="•"/>
              <a:defRPr/>
            </a:pPr>
            <a:r>
              <a:rPr lang="en-ZA" sz="1600" kern="0" dirty="0">
                <a:solidFill>
                  <a:srgbClr val="004F87"/>
                </a:solidFill>
                <a:latin typeface="+mn-lt"/>
              </a:rPr>
              <a:t>Financial risk analysis is ascertained after completion of the following:</a:t>
            </a:r>
          </a:p>
          <a:p>
            <a:pPr marL="349341" indent="-349341" defTabSz="929959" fontAlgn="t">
              <a:lnSpc>
                <a:spcPct val="150000"/>
              </a:lnSpc>
              <a:buSzPct val="120000"/>
              <a:buFont typeface="Wingdings" panose="05000000000000000000" pitchFamily="2" charset="2"/>
              <a:buChar char="ü"/>
              <a:defRPr/>
            </a:pPr>
            <a:r>
              <a:rPr lang="en-ZA" sz="1600" kern="0" dirty="0">
                <a:solidFill>
                  <a:srgbClr val="004F87"/>
                </a:solidFill>
                <a:latin typeface="+mn-lt"/>
              </a:rPr>
              <a:t>Assessment of industry and business risk</a:t>
            </a:r>
          </a:p>
          <a:p>
            <a:pPr marL="349341" indent="-349341" defTabSz="929959" fontAlgn="t">
              <a:lnSpc>
                <a:spcPct val="150000"/>
              </a:lnSpc>
              <a:buSzPct val="120000"/>
              <a:buFont typeface="Wingdings" panose="05000000000000000000" pitchFamily="2" charset="2"/>
              <a:buChar char="ü"/>
              <a:defRPr/>
            </a:pPr>
            <a:r>
              <a:rPr lang="en-ZA" sz="1600" kern="0" dirty="0">
                <a:solidFill>
                  <a:srgbClr val="004F87"/>
                </a:solidFill>
                <a:latin typeface="+mn-lt"/>
              </a:rPr>
              <a:t>Assessment of the financial risk inherent within the respective bidder</a:t>
            </a:r>
          </a:p>
          <a:p>
            <a:pPr marL="349341" indent="-349341" defTabSz="929959" fontAlgn="t">
              <a:lnSpc>
                <a:spcPct val="150000"/>
              </a:lnSpc>
              <a:buSzPct val="120000"/>
              <a:buFont typeface="Wingdings" panose="05000000000000000000" pitchFamily="2" charset="2"/>
              <a:buChar char="ü"/>
              <a:defRPr/>
            </a:pPr>
            <a:r>
              <a:rPr lang="en-ZA" sz="1600" kern="0" dirty="0">
                <a:solidFill>
                  <a:srgbClr val="004F87"/>
                </a:solidFill>
                <a:latin typeface="+mn-lt"/>
              </a:rPr>
              <a:t>Analysis of Annual financial statements</a:t>
            </a:r>
          </a:p>
          <a:p>
            <a:pPr marL="349341" indent="-349341" defTabSz="929959" fontAlgn="t">
              <a:lnSpc>
                <a:spcPct val="150000"/>
              </a:lnSpc>
              <a:buSzPct val="120000"/>
              <a:buFont typeface="Wingdings" panose="05000000000000000000" pitchFamily="2" charset="2"/>
              <a:buChar char="ü"/>
              <a:defRPr/>
            </a:pPr>
            <a:r>
              <a:rPr lang="en-ZA" sz="1600" kern="0" dirty="0">
                <a:solidFill>
                  <a:srgbClr val="004F87"/>
                </a:solidFill>
                <a:latin typeface="+mn-lt"/>
              </a:rPr>
              <a:t>Rating of risks taking into consideration the impact and likelihood</a:t>
            </a:r>
          </a:p>
          <a:p>
            <a:pPr marL="179388" lvl="4" defTabSz="929959" fontAlgn="t">
              <a:lnSpc>
                <a:spcPct val="200000"/>
              </a:lnSpc>
              <a:buSzPct val="75000"/>
              <a:defRPr/>
            </a:pPr>
            <a:endParaRPr lang="en-US" sz="1600" kern="0" dirty="0">
              <a:solidFill>
                <a:srgbClr val="004F87"/>
              </a:solidFill>
              <a:latin typeface="+mn-lt"/>
            </a:endParaRPr>
          </a:p>
          <a:p>
            <a:pPr marL="179388" lvl="4" indent="273050" defTabSz="929959" fontAlgn="t">
              <a:lnSpc>
                <a:spcPct val="200000"/>
              </a:lnSpc>
              <a:buSzPct val="75000"/>
              <a:buFont typeface="Arial" panose="020B0604020202020204" pitchFamily="34" charset="0"/>
              <a:buChar char="•"/>
              <a:defRPr/>
            </a:pPr>
            <a:endParaRPr lang="en-ZA" sz="1600" kern="0" dirty="0">
              <a:solidFill>
                <a:srgbClr val="004F87"/>
              </a:solidFill>
              <a:latin typeface="+mn-lt"/>
            </a:endParaRPr>
          </a:p>
          <a:p>
            <a:pPr marL="179388" lvl="4" indent="273050" defTabSz="929959" fontAlgn="t">
              <a:lnSpc>
                <a:spcPct val="200000"/>
              </a:lnSpc>
              <a:buSzPct val="75000"/>
              <a:buFont typeface="Arial" panose="020B0604020202020204" pitchFamily="34" charset="0"/>
              <a:buChar char="•"/>
              <a:defRPr/>
            </a:pPr>
            <a:endParaRPr lang="en-ZA" sz="1600" kern="0" dirty="0">
              <a:solidFill>
                <a:srgbClr val="004F87"/>
              </a:solidFill>
              <a:latin typeface="+mn-lt"/>
            </a:endParaRPr>
          </a:p>
        </p:txBody>
      </p:sp>
    </p:spTree>
    <p:extLst>
      <p:ext uri="{BB962C8B-B14F-4D97-AF65-F5344CB8AC3E}">
        <p14:creationId xmlns:p14="http://schemas.microsoft.com/office/powerpoint/2010/main" val="2397057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E0EBB1-8311-6421-5B40-F77D9EF7FE02}"/>
              </a:ext>
            </a:extLst>
          </p:cNvPr>
          <p:cNvSpPr>
            <a:spLocks noGrp="1"/>
          </p:cNvSpPr>
          <p:nvPr>
            <p:ph type="title"/>
          </p:nvPr>
        </p:nvSpPr>
        <p:spPr/>
        <p:txBody>
          <a:bodyPr>
            <a:normAutofit fontScale="90000"/>
          </a:bodyPr>
          <a:lstStyle/>
          <a:p>
            <a:r>
              <a:rPr lang="en-ZA" dirty="0"/>
              <a:t>Financial Evaluation</a:t>
            </a:r>
            <a:br>
              <a:rPr lang="en-ZA" dirty="0"/>
            </a:br>
            <a:endParaRPr lang="en-ZA" dirty="0"/>
          </a:p>
        </p:txBody>
      </p:sp>
      <p:sp>
        <p:nvSpPr>
          <p:cNvPr id="3" name="Slide Number Placeholder 2">
            <a:extLst>
              <a:ext uri="{FF2B5EF4-FFF2-40B4-BE49-F238E27FC236}">
                <a16:creationId xmlns:a16="http://schemas.microsoft.com/office/drawing/2014/main" id="{22790E05-04AF-B615-AE59-67BBA1DD5B20}"/>
              </a:ext>
            </a:extLst>
          </p:cNvPr>
          <p:cNvSpPr>
            <a:spLocks noGrp="1"/>
          </p:cNvSpPr>
          <p:nvPr>
            <p:ph type="sldNum" sz="quarter" idx="10"/>
          </p:nvPr>
        </p:nvSpPr>
        <p:spPr/>
        <p:txBody>
          <a:bodyPr/>
          <a:lstStyle/>
          <a:p>
            <a:fld id="{B540B12B-D968-2643-8E7F-238A3C456CC9}" type="slidenum">
              <a:rPr lang="en-US" smtClean="0"/>
              <a:pPr/>
              <a:t>25</a:t>
            </a:fld>
            <a:endParaRPr lang="en-US" dirty="0"/>
          </a:p>
        </p:txBody>
      </p:sp>
      <p:sp>
        <p:nvSpPr>
          <p:cNvPr id="6" name="Rectangle 5">
            <a:extLst>
              <a:ext uri="{FF2B5EF4-FFF2-40B4-BE49-F238E27FC236}">
                <a16:creationId xmlns:a16="http://schemas.microsoft.com/office/drawing/2014/main" id="{0BAFDB3C-C307-BC26-9B0F-E6AE178D07E0}"/>
              </a:ext>
            </a:extLst>
          </p:cNvPr>
          <p:cNvSpPr/>
          <p:nvPr/>
        </p:nvSpPr>
        <p:spPr>
          <a:xfrm>
            <a:off x="175259" y="870436"/>
            <a:ext cx="8844915" cy="6863417"/>
          </a:xfrm>
          <a:prstGeom prst="rect">
            <a:avLst/>
          </a:prstGeom>
        </p:spPr>
        <p:txBody>
          <a:bodyPr wrap="square">
            <a:spAutoFit/>
          </a:bodyPr>
          <a:lstStyle/>
          <a:p>
            <a:pPr marL="357188" indent="-357188" defTabSz="929959" fontAlgn="t">
              <a:buSzPct val="120000"/>
              <a:buFont typeface="Arial" panose="020B0604020202020204" pitchFamily="34" charset="0"/>
              <a:buChar char="•"/>
              <a:defRPr/>
            </a:pPr>
            <a:r>
              <a:rPr lang="en-ZA" sz="1600" b="1" kern="0" dirty="0">
                <a:solidFill>
                  <a:srgbClr val="004F87"/>
                </a:solidFill>
                <a:latin typeface="+mn-lt"/>
                <a:cs typeface="Arial" panose="020B0604020202020204" pitchFamily="34" charset="0"/>
              </a:rPr>
              <a:t>Complete Sets of Audited/</a:t>
            </a:r>
            <a:r>
              <a:rPr lang="en-ZA" sz="1600" kern="0" dirty="0">
                <a:solidFill>
                  <a:srgbClr val="000000"/>
                </a:solidFill>
                <a:latin typeface="+mn-lt"/>
                <a:cs typeface="Arial" panose="020B0604020202020204" pitchFamily="34" charset="0"/>
              </a:rPr>
              <a:t> </a:t>
            </a:r>
            <a:r>
              <a:rPr lang="en-ZA" sz="1600" b="1" kern="0" dirty="0">
                <a:solidFill>
                  <a:srgbClr val="004F87"/>
                </a:solidFill>
                <a:latin typeface="+mn-lt"/>
                <a:cs typeface="Arial" panose="020B0604020202020204" pitchFamily="34" charset="0"/>
              </a:rPr>
              <a:t>Independently Reviewed Annual Financial Statements</a:t>
            </a:r>
          </a:p>
          <a:p>
            <a:pPr marL="604880" lvl="4" indent="-153647" defTabSz="929959" fontAlgn="t">
              <a:lnSpc>
                <a:spcPct val="150000"/>
              </a:lnSpc>
              <a:buSzPct val="75000"/>
              <a:buFont typeface="Wingdings" panose="05000000000000000000" pitchFamily="2" charset="2"/>
              <a:buChar char="ü"/>
              <a:defRPr/>
            </a:pPr>
            <a:r>
              <a:rPr lang="en-ZA" sz="1600" kern="0" dirty="0">
                <a:solidFill>
                  <a:srgbClr val="004F87"/>
                </a:solidFill>
                <a:latin typeface="+mn-lt"/>
                <a:cs typeface="Arial" panose="020B0604020202020204" pitchFamily="34" charset="0"/>
              </a:rPr>
              <a:t>Signed Auditors / Accounting Officers Opinions</a:t>
            </a:r>
          </a:p>
          <a:p>
            <a:pPr marL="604880" lvl="4" indent="-153647" defTabSz="929959" fontAlgn="t">
              <a:lnSpc>
                <a:spcPct val="150000"/>
              </a:lnSpc>
              <a:buSzPct val="75000"/>
              <a:buFont typeface="Wingdings" panose="05000000000000000000" pitchFamily="2" charset="2"/>
              <a:buChar char="ü"/>
              <a:defRPr/>
            </a:pPr>
            <a:r>
              <a:rPr lang="en-ZA" sz="1600" kern="0" dirty="0">
                <a:solidFill>
                  <a:srgbClr val="004F87"/>
                </a:solidFill>
                <a:latin typeface="+mn-lt"/>
                <a:cs typeface="Arial" panose="020B0604020202020204" pitchFamily="34" charset="0"/>
              </a:rPr>
              <a:t>Statement of Comprehensive Income (</a:t>
            </a:r>
            <a:r>
              <a:rPr lang="en-ZA" sz="1600" i="1" kern="0" dirty="0">
                <a:solidFill>
                  <a:srgbClr val="004F87"/>
                </a:solidFill>
                <a:latin typeface="+mn-lt"/>
                <a:cs typeface="Arial" panose="020B0604020202020204" pitchFamily="34" charset="0"/>
              </a:rPr>
              <a:t>Income Statement</a:t>
            </a:r>
            <a:r>
              <a:rPr lang="en-ZA" sz="1600" kern="0" dirty="0">
                <a:solidFill>
                  <a:srgbClr val="004F87"/>
                </a:solidFill>
                <a:latin typeface="+mn-lt"/>
                <a:cs typeface="Arial" panose="020B0604020202020204" pitchFamily="34" charset="0"/>
              </a:rPr>
              <a:t>)</a:t>
            </a:r>
          </a:p>
          <a:p>
            <a:pPr marL="604880" lvl="4" indent="-153647" defTabSz="929959" fontAlgn="t">
              <a:lnSpc>
                <a:spcPct val="150000"/>
              </a:lnSpc>
              <a:buSzPct val="75000"/>
              <a:buFont typeface="Wingdings" panose="05000000000000000000" pitchFamily="2" charset="2"/>
              <a:buChar char="ü"/>
              <a:defRPr/>
            </a:pPr>
            <a:r>
              <a:rPr lang="en-ZA" sz="1600" kern="0" dirty="0">
                <a:solidFill>
                  <a:srgbClr val="004F87"/>
                </a:solidFill>
                <a:latin typeface="+mn-lt"/>
                <a:cs typeface="Arial" panose="020B0604020202020204" pitchFamily="34" charset="0"/>
              </a:rPr>
              <a:t>Statement of Financial Position (</a:t>
            </a:r>
            <a:r>
              <a:rPr lang="en-ZA" sz="1600" i="1" kern="0" dirty="0">
                <a:solidFill>
                  <a:srgbClr val="004F87"/>
                </a:solidFill>
                <a:latin typeface="+mn-lt"/>
                <a:cs typeface="Arial" panose="020B0604020202020204" pitchFamily="34" charset="0"/>
              </a:rPr>
              <a:t>Balance Sheet</a:t>
            </a:r>
            <a:r>
              <a:rPr lang="en-ZA" sz="1600" kern="0" dirty="0">
                <a:solidFill>
                  <a:srgbClr val="004F87"/>
                </a:solidFill>
                <a:latin typeface="+mn-lt"/>
                <a:cs typeface="Arial" panose="020B0604020202020204" pitchFamily="34" charset="0"/>
              </a:rPr>
              <a:t>)</a:t>
            </a:r>
          </a:p>
          <a:p>
            <a:pPr marL="604880" lvl="4" indent="-153647" defTabSz="929959" fontAlgn="t">
              <a:lnSpc>
                <a:spcPct val="150000"/>
              </a:lnSpc>
              <a:buSzPct val="75000"/>
              <a:buFont typeface="Wingdings" panose="05000000000000000000" pitchFamily="2" charset="2"/>
              <a:buChar char="ü"/>
              <a:defRPr/>
            </a:pPr>
            <a:r>
              <a:rPr lang="en-ZA" sz="1600" kern="0" dirty="0">
                <a:solidFill>
                  <a:srgbClr val="004F87"/>
                </a:solidFill>
                <a:latin typeface="+mn-lt"/>
                <a:cs typeface="Arial" panose="020B0604020202020204" pitchFamily="34" charset="0"/>
              </a:rPr>
              <a:t>Statement of Cash Flows (</a:t>
            </a:r>
            <a:r>
              <a:rPr lang="en-ZA" sz="1600" i="1" kern="0" dirty="0">
                <a:solidFill>
                  <a:srgbClr val="004F87"/>
                </a:solidFill>
                <a:latin typeface="+mn-lt"/>
                <a:cs typeface="Arial" panose="020B0604020202020204" pitchFamily="34" charset="0"/>
              </a:rPr>
              <a:t>Cash Flow Statement)</a:t>
            </a:r>
          </a:p>
          <a:p>
            <a:pPr marL="604880" lvl="4" indent="-153647" defTabSz="929959" fontAlgn="t">
              <a:lnSpc>
                <a:spcPct val="150000"/>
              </a:lnSpc>
              <a:buSzPct val="75000"/>
              <a:buFont typeface="Wingdings" panose="05000000000000000000" pitchFamily="2" charset="2"/>
              <a:buChar char="ü"/>
              <a:defRPr/>
            </a:pPr>
            <a:r>
              <a:rPr lang="en-ZA" sz="1600" kern="0" dirty="0">
                <a:solidFill>
                  <a:srgbClr val="004F87"/>
                </a:solidFill>
                <a:latin typeface="+mn-lt"/>
                <a:cs typeface="Arial" panose="020B0604020202020204" pitchFamily="34" charset="0"/>
              </a:rPr>
              <a:t>Accompanying Unabridged Notes for ALL of the above documents</a:t>
            </a:r>
          </a:p>
          <a:p>
            <a:pPr marL="604880" lvl="4" indent="-153647" defTabSz="929959" fontAlgn="t">
              <a:buClr>
                <a:srgbClr val="004F87"/>
              </a:buClr>
              <a:buSzPct val="75000"/>
              <a:defRPr/>
            </a:pPr>
            <a:endParaRPr lang="en-ZA" sz="1600" kern="0" dirty="0">
              <a:solidFill>
                <a:srgbClr val="004F87"/>
              </a:solidFill>
              <a:latin typeface="+mn-lt"/>
              <a:cs typeface="Arial" panose="020B0604020202020204" pitchFamily="34" charset="0"/>
            </a:endParaRPr>
          </a:p>
          <a:p>
            <a:pPr marL="349341" indent="-349341" defTabSz="929959" fontAlgn="t">
              <a:buSzPct val="120000"/>
              <a:buFont typeface="Arial" panose="020B0604020202020204" pitchFamily="34" charset="0"/>
              <a:buChar char="•"/>
              <a:defRPr/>
            </a:pPr>
            <a:r>
              <a:rPr lang="en-ZA" sz="1600" b="1" kern="0" dirty="0">
                <a:solidFill>
                  <a:srgbClr val="004F87"/>
                </a:solidFill>
                <a:latin typeface="+mn-lt"/>
                <a:cs typeface="Arial" panose="020B0604020202020204" pitchFamily="34" charset="0"/>
              </a:rPr>
              <a:t>Less than 3 Financial Periods</a:t>
            </a:r>
          </a:p>
          <a:p>
            <a:pPr marL="451233" lvl="4" defTabSz="929959" fontAlgn="t">
              <a:buSzPct val="75000"/>
              <a:defRPr/>
            </a:pPr>
            <a:endParaRPr lang="en-ZA" sz="1600" kern="0" dirty="0">
              <a:solidFill>
                <a:srgbClr val="004F87"/>
              </a:solidFill>
              <a:latin typeface="+mn-lt"/>
              <a:cs typeface="Arial" panose="020B0604020202020204" pitchFamily="34" charset="0"/>
            </a:endParaRPr>
          </a:p>
          <a:p>
            <a:pPr marL="357188" lvl="4" defTabSz="929959" fontAlgn="t">
              <a:buSzPct val="75000"/>
              <a:defRPr/>
            </a:pPr>
            <a:r>
              <a:rPr lang="en-ZA" sz="1600" kern="0" dirty="0">
                <a:solidFill>
                  <a:srgbClr val="004F87"/>
                </a:solidFill>
                <a:latin typeface="+mn-lt"/>
                <a:cs typeface="Arial" panose="020B0604020202020204" pitchFamily="34" charset="0"/>
              </a:rPr>
              <a:t>Explanatory Letter</a:t>
            </a:r>
          </a:p>
          <a:p>
            <a:pPr marL="349341" indent="-349341" defTabSz="929959" fontAlgn="t">
              <a:buSzPct val="120000"/>
              <a:defRPr/>
            </a:pPr>
            <a:endParaRPr lang="en-ZA" sz="1600" kern="0" dirty="0">
              <a:solidFill>
                <a:srgbClr val="004F87"/>
              </a:solidFill>
              <a:latin typeface="+mn-lt"/>
              <a:cs typeface="Arial" panose="020B0604020202020204" pitchFamily="34" charset="0"/>
            </a:endParaRPr>
          </a:p>
          <a:p>
            <a:pPr marL="349341" indent="-349341" defTabSz="929959" fontAlgn="t">
              <a:buSzPct val="120000"/>
              <a:buFont typeface="Arial" panose="020B0604020202020204" pitchFamily="34" charset="0"/>
              <a:buChar char="•"/>
              <a:defRPr/>
            </a:pPr>
            <a:r>
              <a:rPr lang="en-ZA" sz="1600" b="1" kern="0" dirty="0">
                <a:solidFill>
                  <a:srgbClr val="004F87"/>
                </a:solidFill>
                <a:latin typeface="+mn-lt"/>
                <a:cs typeface="Arial" panose="020B0604020202020204" pitchFamily="34" charset="0"/>
              </a:rPr>
              <a:t>Joint Ventures</a:t>
            </a:r>
          </a:p>
          <a:p>
            <a:pPr indent="357188" defTabSz="929959" fontAlgn="t">
              <a:buSzPct val="120000"/>
              <a:tabLst>
                <a:tab pos="357188" algn="l"/>
              </a:tabLst>
              <a:defRPr/>
            </a:pPr>
            <a:endParaRPr lang="en-ZA" sz="1600" kern="0" dirty="0">
              <a:solidFill>
                <a:srgbClr val="004F87"/>
              </a:solidFill>
              <a:latin typeface="+mn-lt"/>
              <a:cs typeface="Arial" panose="020B0604020202020204" pitchFamily="34" charset="0"/>
            </a:endParaRPr>
          </a:p>
          <a:p>
            <a:pPr indent="357188" defTabSz="929959" fontAlgn="t">
              <a:buSzPct val="120000"/>
              <a:tabLst>
                <a:tab pos="357188" algn="l"/>
              </a:tabLst>
              <a:defRPr/>
            </a:pPr>
            <a:r>
              <a:rPr lang="en-ZA" sz="1600" kern="0" dirty="0">
                <a:solidFill>
                  <a:srgbClr val="004F87"/>
                </a:solidFill>
                <a:latin typeface="+mn-lt"/>
                <a:cs typeface="Arial" panose="020B0604020202020204" pitchFamily="34" charset="0"/>
              </a:rPr>
              <a:t>Unincorporated JVs must submit separate F/S for each party to the JV. Signed JV legal agreement</a:t>
            </a:r>
            <a:r>
              <a:rPr lang="en-ZA" sz="1600" i="1" kern="0" dirty="0">
                <a:solidFill>
                  <a:srgbClr val="004F87"/>
                </a:solidFill>
                <a:latin typeface="+mn-lt"/>
                <a:cs typeface="Arial" panose="020B0604020202020204" pitchFamily="34" charset="0"/>
              </a:rPr>
              <a:t>.</a:t>
            </a:r>
          </a:p>
          <a:p>
            <a:pPr marL="349341" indent="-349341" defTabSz="929959" fontAlgn="t">
              <a:buSzPct val="120000"/>
              <a:buFont typeface="Wingdings" pitchFamily="2" charset="2"/>
              <a:buChar char="1"/>
              <a:defRPr/>
            </a:pPr>
            <a:endParaRPr lang="en-ZA" sz="1600" i="1" kern="0" dirty="0">
              <a:solidFill>
                <a:srgbClr val="004F87"/>
              </a:solidFill>
              <a:latin typeface="+mn-lt"/>
              <a:cs typeface="Arial" panose="020B0604020202020204" pitchFamily="34" charset="0"/>
            </a:endParaRPr>
          </a:p>
          <a:p>
            <a:pPr marL="349341" indent="-349341" defTabSz="929959" fontAlgn="t">
              <a:buSzPct val="120000"/>
              <a:buFont typeface="Arial" panose="020B0604020202020204" pitchFamily="34" charset="0"/>
              <a:buChar char="•"/>
              <a:defRPr/>
            </a:pPr>
            <a:r>
              <a:rPr lang="en-ZA" sz="1600" b="1" kern="0" dirty="0">
                <a:solidFill>
                  <a:srgbClr val="004F87"/>
                </a:solidFill>
                <a:latin typeface="+mn-lt"/>
                <a:cs typeface="Arial" panose="020B0604020202020204" pitchFamily="34" charset="0"/>
              </a:rPr>
              <a:t>Financial statements in Bidding Companies Name</a:t>
            </a:r>
          </a:p>
          <a:p>
            <a:pPr defTabSz="929959" fontAlgn="t">
              <a:buSzPct val="120000"/>
              <a:defRPr/>
            </a:pPr>
            <a:r>
              <a:rPr lang="en-ZA" sz="1600" kern="0" dirty="0">
                <a:solidFill>
                  <a:srgbClr val="004F87"/>
                </a:solidFill>
                <a:latin typeface="+mn-lt"/>
                <a:cs typeface="Arial" panose="020B0604020202020204" pitchFamily="34" charset="0"/>
              </a:rPr>
              <a:t>        </a:t>
            </a:r>
          </a:p>
          <a:p>
            <a:pPr indent="357188" defTabSz="929959" fontAlgn="t">
              <a:buSzPct val="120000"/>
              <a:defRPr/>
            </a:pPr>
            <a:r>
              <a:rPr lang="en-ZA" sz="1600" kern="0" dirty="0">
                <a:solidFill>
                  <a:srgbClr val="004F87"/>
                </a:solidFill>
                <a:latin typeface="+mn-lt"/>
                <a:cs typeface="Arial" panose="020B0604020202020204" pitchFamily="34" charset="0"/>
              </a:rPr>
              <a:t>Subsidiary submitting holding company’s F/S must also furnish a Performance Guarantee</a:t>
            </a:r>
            <a:endParaRPr lang="en-ZA" sz="1600" kern="0" dirty="0">
              <a:solidFill>
                <a:srgbClr val="000000"/>
              </a:solidFill>
              <a:latin typeface="+mn-lt"/>
              <a:cs typeface="Arial" panose="020B0604020202020204" pitchFamily="34" charset="0"/>
            </a:endParaRPr>
          </a:p>
          <a:p>
            <a:pPr marL="179388" lvl="4" indent="273050" defTabSz="929959" fontAlgn="t">
              <a:lnSpc>
                <a:spcPct val="200000"/>
              </a:lnSpc>
              <a:buSzPct val="75000"/>
              <a:buFont typeface="Arial" panose="020B0604020202020204" pitchFamily="34" charset="0"/>
              <a:buChar char="•"/>
              <a:defRPr/>
            </a:pPr>
            <a:endParaRPr lang="en-US" sz="1600" kern="0" dirty="0">
              <a:solidFill>
                <a:srgbClr val="004F87"/>
              </a:solidFill>
              <a:latin typeface="+mn-lt"/>
            </a:endParaRPr>
          </a:p>
          <a:p>
            <a:pPr marL="179388" lvl="4" indent="273050" defTabSz="929959" fontAlgn="t">
              <a:lnSpc>
                <a:spcPct val="200000"/>
              </a:lnSpc>
              <a:buSzPct val="75000"/>
              <a:buFont typeface="Arial" panose="020B0604020202020204" pitchFamily="34" charset="0"/>
              <a:buChar char="•"/>
              <a:defRPr/>
            </a:pPr>
            <a:endParaRPr lang="en-ZA" sz="1600" kern="0" dirty="0">
              <a:solidFill>
                <a:srgbClr val="004F87"/>
              </a:solidFill>
              <a:latin typeface="+mn-lt"/>
            </a:endParaRPr>
          </a:p>
          <a:p>
            <a:pPr marL="179388" lvl="4" indent="273050" defTabSz="929959" fontAlgn="t">
              <a:lnSpc>
                <a:spcPct val="200000"/>
              </a:lnSpc>
              <a:buSzPct val="75000"/>
              <a:buFont typeface="Arial" panose="020B0604020202020204" pitchFamily="34" charset="0"/>
              <a:buChar char="•"/>
              <a:defRPr/>
            </a:pPr>
            <a:endParaRPr lang="en-ZA" sz="1600" kern="0" dirty="0">
              <a:solidFill>
                <a:srgbClr val="004F87"/>
              </a:solidFill>
              <a:latin typeface="+mn-lt"/>
            </a:endParaRPr>
          </a:p>
        </p:txBody>
      </p:sp>
    </p:spTree>
    <p:extLst>
      <p:ext uri="{BB962C8B-B14F-4D97-AF65-F5344CB8AC3E}">
        <p14:creationId xmlns:p14="http://schemas.microsoft.com/office/powerpoint/2010/main" val="332360303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DF07EB0-D04F-368F-3308-E02336C7CC64}"/>
              </a:ext>
            </a:extLst>
          </p:cNvPr>
          <p:cNvSpPr>
            <a:spLocks noGrp="1"/>
          </p:cNvSpPr>
          <p:nvPr>
            <p:ph type="sldNum" sz="quarter" idx="10"/>
          </p:nvPr>
        </p:nvSpPr>
        <p:spPr/>
        <p:txBody>
          <a:bodyPr/>
          <a:lstStyle/>
          <a:p>
            <a:fld id="{B540B12B-D968-2643-8E7F-238A3C456CC9}" type="slidenum">
              <a:rPr lang="en-US" smtClean="0"/>
              <a:pPr/>
              <a:t>26</a:t>
            </a:fld>
            <a:endParaRPr lang="en-US" dirty="0"/>
          </a:p>
        </p:txBody>
      </p:sp>
      <p:sp>
        <p:nvSpPr>
          <p:cNvPr id="4" name="Text Placeholder 3">
            <a:extLst>
              <a:ext uri="{FF2B5EF4-FFF2-40B4-BE49-F238E27FC236}">
                <a16:creationId xmlns:a16="http://schemas.microsoft.com/office/drawing/2014/main" id="{41974DB3-83AB-1D45-1498-0D7D56902678}"/>
              </a:ext>
            </a:extLst>
          </p:cNvPr>
          <p:cNvSpPr>
            <a:spLocks noGrp="1"/>
          </p:cNvSpPr>
          <p:nvPr>
            <p:ph type="body" sz="quarter" idx="11"/>
          </p:nvPr>
        </p:nvSpPr>
        <p:spPr>
          <a:xfrm>
            <a:off x="341312" y="2745005"/>
            <a:ext cx="8370887" cy="683995"/>
          </a:xfrm>
        </p:spPr>
        <p:txBody>
          <a:bodyPr/>
          <a:lstStyle/>
          <a:p>
            <a:pPr algn="ctr"/>
            <a:r>
              <a:rPr lang="en-ZA" sz="1800" b="1" dirty="0">
                <a:solidFill>
                  <a:schemeClr val="bg1">
                    <a:lumMod val="65000"/>
                  </a:schemeClr>
                </a:solidFill>
              </a:rPr>
              <a:t>DRAFT SERVICE LEVEL AGREEMENT</a:t>
            </a:r>
          </a:p>
          <a:p>
            <a:pPr algn="ctr"/>
            <a:endParaRPr lang="en-ZA" dirty="0">
              <a:solidFill>
                <a:schemeClr val="bg1">
                  <a:lumMod val="65000"/>
                </a:schemeClr>
              </a:solidFill>
            </a:endParaRPr>
          </a:p>
        </p:txBody>
      </p:sp>
    </p:spTree>
    <p:extLst>
      <p:ext uri="{BB962C8B-B14F-4D97-AF65-F5344CB8AC3E}">
        <p14:creationId xmlns:p14="http://schemas.microsoft.com/office/powerpoint/2010/main" val="174942176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5AD536-1E29-9ADE-D7AA-E7C08FE2725A}"/>
              </a:ext>
            </a:extLst>
          </p:cNvPr>
          <p:cNvSpPr>
            <a:spLocks noGrp="1"/>
          </p:cNvSpPr>
          <p:nvPr>
            <p:ph type="title"/>
          </p:nvPr>
        </p:nvSpPr>
        <p:spPr/>
        <p:txBody>
          <a:bodyPr>
            <a:normAutofit fontScale="90000"/>
          </a:bodyPr>
          <a:lstStyle/>
          <a:p>
            <a:r>
              <a:rPr lang="en-ZA" dirty="0"/>
              <a:t>Service Level Agreement</a:t>
            </a:r>
            <a:br>
              <a:rPr lang="en-ZA" dirty="0"/>
            </a:br>
            <a:endParaRPr lang="en-ZA" dirty="0"/>
          </a:p>
        </p:txBody>
      </p:sp>
      <p:sp>
        <p:nvSpPr>
          <p:cNvPr id="3" name="Slide Number Placeholder 2">
            <a:extLst>
              <a:ext uri="{FF2B5EF4-FFF2-40B4-BE49-F238E27FC236}">
                <a16:creationId xmlns:a16="http://schemas.microsoft.com/office/drawing/2014/main" id="{14B1B61C-489A-6621-C092-C3808D1627EA}"/>
              </a:ext>
            </a:extLst>
          </p:cNvPr>
          <p:cNvSpPr>
            <a:spLocks noGrp="1"/>
          </p:cNvSpPr>
          <p:nvPr>
            <p:ph type="sldNum" sz="quarter" idx="10"/>
          </p:nvPr>
        </p:nvSpPr>
        <p:spPr/>
        <p:txBody>
          <a:bodyPr/>
          <a:lstStyle/>
          <a:p>
            <a:fld id="{B540B12B-D968-2643-8E7F-238A3C456CC9}" type="slidenum">
              <a:rPr lang="en-US" smtClean="0"/>
              <a:pPr/>
              <a:t>27</a:t>
            </a:fld>
            <a:endParaRPr lang="en-US" dirty="0"/>
          </a:p>
        </p:txBody>
      </p:sp>
      <p:sp>
        <p:nvSpPr>
          <p:cNvPr id="6" name="Content Placeholder 2">
            <a:extLst>
              <a:ext uri="{FF2B5EF4-FFF2-40B4-BE49-F238E27FC236}">
                <a16:creationId xmlns:a16="http://schemas.microsoft.com/office/drawing/2014/main" id="{7A98A7F1-4E7B-2C6B-6533-99C2EEDE8F41}"/>
              </a:ext>
            </a:extLst>
          </p:cNvPr>
          <p:cNvSpPr txBox="1">
            <a:spLocks/>
          </p:cNvSpPr>
          <p:nvPr/>
        </p:nvSpPr>
        <p:spPr>
          <a:xfrm>
            <a:off x="157655" y="1197759"/>
            <a:ext cx="8730440" cy="4993641"/>
          </a:xfrm>
          <a:prstGeom prst="rect">
            <a:avLst/>
          </a:prstGeom>
          <a:noFill/>
        </p:spPr>
        <p:txBody>
          <a:bodyPr/>
          <a:lstStyle>
            <a:lvl1pPr marL="342900" indent="-342900" algn="l" defTabSz="912813" rtl="0" eaLnBrk="0" fontAlgn="base" hangingPunct="0">
              <a:spcBef>
                <a:spcPct val="0"/>
              </a:spcBef>
              <a:spcAft>
                <a:spcPct val="0"/>
              </a:spcAft>
              <a:buSzPct val="120000"/>
              <a:buChar char="•"/>
              <a:defRPr sz="1600">
                <a:solidFill>
                  <a:schemeClr val="tx1"/>
                </a:solidFill>
                <a:latin typeface="+mn-lt"/>
                <a:ea typeface="+mn-ea"/>
                <a:cs typeface="+mn-cs"/>
              </a:defRPr>
            </a:lvl1pPr>
            <a:lvl2pPr marL="146050" indent="-144463" algn="l" defTabSz="912813" rtl="0" eaLnBrk="0" fontAlgn="base" hangingPunct="0">
              <a:spcBef>
                <a:spcPct val="0"/>
              </a:spcBef>
              <a:spcAft>
                <a:spcPct val="0"/>
              </a:spcAft>
              <a:buClr>
                <a:schemeClr val="tx2"/>
              </a:buClr>
              <a:buSzPct val="120000"/>
              <a:buChar char="•"/>
              <a:defRPr sz="1600">
                <a:solidFill>
                  <a:schemeClr val="tx1"/>
                </a:solidFill>
                <a:latin typeface="+mn-lt"/>
              </a:defRPr>
            </a:lvl2pPr>
            <a:lvl3pPr marL="300038" indent="-150813" algn="l" defTabSz="912813" rtl="0" eaLnBrk="0" fontAlgn="base" hangingPunct="0">
              <a:spcBef>
                <a:spcPct val="0"/>
              </a:spcBef>
              <a:spcAft>
                <a:spcPct val="0"/>
              </a:spcAft>
              <a:buClr>
                <a:schemeClr val="tx2"/>
              </a:buClr>
              <a:buFont typeface="Times New Roman" pitchFamily="18" charset="0"/>
              <a:buChar char="–"/>
              <a:defRPr sz="1600">
                <a:solidFill>
                  <a:schemeClr val="tx1"/>
                </a:solidFill>
                <a:latin typeface="+mn-lt"/>
              </a:defRPr>
            </a:lvl3pPr>
            <a:lvl4pPr marL="439738" indent="-136525" algn="l" defTabSz="912813" rtl="0" eaLnBrk="0" fontAlgn="base" hangingPunct="0">
              <a:spcBef>
                <a:spcPct val="0"/>
              </a:spcBef>
              <a:spcAft>
                <a:spcPct val="0"/>
              </a:spcAft>
              <a:buClr>
                <a:schemeClr val="tx2"/>
              </a:buClr>
              <a:buSzPct val="89000"/>
              <a:buChar char="•"/>
              <a:defRPr sz="1600">
                <a:solidFill>
                  <a:schemeClr val="tx1"/>
                </a:solidFill>
                <a:latin typeface="+mn-lt"/>
              </a:defRPr>
            </a:lvl4pPr>
            <a:lvl5pPr marL="593725" indent="-150813" algn="l" defTabSz="912813" rtl="0" eaLnBrk="0" fontAlgn="base" hangingPunct="0">
              <a:spcBef>
                <a:spcPct val="0"/>
              </a:spcBef>
              <a:spcAft>
                <a:spcPct val="0"/>
              </a:spcAft>
              <a:buClr>
                <a:schemeClr val="tx2"/>
              </a:buClr>
              <a:buSzPct val="75000"/>
              <a:buFont typeface="Times New Roman" pitchFamily="18" charset="0"/>
              <a:buChar char="–"/>
              <a:defRPr sz="1600">
                <a:solidFill>
                  <a:schemeClr val="tx1"/>
                </a:solidFill>
                <a:latin typeface="+mn-lt"/>
              </a:defRPr>
            </a:lvl5pPr>
            <a:lvl6pPr marL="1060921"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6pPr>
            <a:lvl7pPr marL="1527402"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7pPr>
            <a:lvl8pPr marL="1993884"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8pPr>
            <a:lvl9pPr marL="2460365"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9pPr>
          </a:lstStyle>
          <a:p>
            <a:pPr marL="0" indent="0">
              <a:lnSpc>
                <a:spcPct val="150000"/>
              </a:lnSpc>
              <a:buFontTx/>
              <a:buNone/>
            </a:pPr>
            <a:r>
              <a:rPr lang="en-GB" sz="1800" kern="0" dirty="0">
                <a:solidFill>
                  <a:schemeClr val="tx2">
                    <a:lumMod val="75000"/>
                  </a:schemeClr>
                </a:solidFill>
                <a:cs typeface="Arial" panose="020B0604020202020204" pitchFamily="34" charset="0"/>
              </a:rPr>
              <a:t> </a:t>
            </a:r>
            <a:r>
              <a:rPr lang="en-US" sz="1800" kern="0" dirty="0">
                <a:solidFill>
                  <a:schemeClr val="tx2">
                    <a:lumMod val="75000"/>
                  </a:schemeClr>
                </a:solidFill>
                <a:cs typeface="Arial" panose="020B0604020202020204" pitchFamily="34" charset="0"/>
              </a:rPr>
              <a:t>The successful bidder will enter into a contract with SARS, and they must note that:</a:t>
            </a:r>
            <a:r>
              <a:rPr lang="en-ZA" sz="1800" kern="0" dirty="0">
                <a:solidFill>
                  <a:schemeClr val="tx2">
                    <a:lumMod val="75000"/>
                  </a:schemeClr>
                </a:solidFill>
                <a:cs typeface="Arial" panose="020B0604020202020204" pitchFamily="34" charset="0"/>
              </a:rPr>
              <a:t> </a:t>
            </a:r>
          </a:p>
          <a:p>
            <a:pPr marL="0" indent="0">
              <a:lnSpc>
                <a:spcPct val="150000"/>
              </a:lnSpc>
              <a:buNone/>
            </a:pPr>
            <a:endParaRPr lang="en-ZA" sz="1800" kern="0" dirty="0">
              <a:solidFill>
                <a:schemeClr val="tx2">
                  <a:lumMod val="75000"/>
                </a:schemeClr>
              </a:solidFill>
              <a:cs typeface="Arial" panose="020B0604020202020204" pitchFamily="34" charset="0"/>
            </a:endParaRPr>
          </a:p>
          <a:p>
            <a:pPr lvl="0">
              <a:lnSpc>
                <a:spcPct val="150000"/>
              </a:lnSpc>
              <a:buFont typeface="Wingdings" panose="05000000000000000000" pitchFamily="2" charset="2"/>
              <a:buChar char="q"/>
            </a:pPr>
            <a:r>
              <a:rPr lang="en-US" sz="1800" dirty="0">
                <a:solidFill>
                  <a:schemeClr val="tx2">
                    <a:lumMod val="75000"/>
                  </a:schemeClr>
                </a:solidFill>
              </a:rPr>
              <a:t>SARS has its own terms and conditions which are open to negotiations by the successful bidder, should the appointed bidder have its own terms and conditions, SARS reserves the right to vet and negotiate those terms and conditions.</a:t>
            </a:r>
          </a:p>
          <a:p>
            <a:pPr lvl="0">
              <a:lnSpc>
                <a:spcPct val="150000"/>
              </a:lnSpc>
              <a:buFont typeface="Wingdings" panose="05000000000000000000" pitchFamily="2" charset="2"/>
              <a:buChar char="q"/>
            </a:pPr>
            <a:r>
              <a:rPr lang="en-US" sz="1800" dirty="0">
                <a:solidFill>
                  <a:schemeClr val="tx2">
                    <a:lumMod val="75000"/>
                  </a:schemeClr>
                </a:solidFill>
              </a:rPr>
              <a:t>SARS reserves the right to accept or reject any or all amendments or additions proposed by a service provider if such amendments or additions are unacceptable to SARS or pose a commercial risk to the organisation.</a:t>
            </a:r>
          </a:p>
          <a:p>
            <a:pPr lvl="0">
              <a:lnSpc>
                <a:spcPct val="150000"/>
              </a:lnSpc>
              <a:buFont typeface="Wingdings" panose="05000000000000000000" pitchFamily="2" charset="2"/>
              <a:buChar char="q"/>
            </a:pPr>
            <a:r>
              <a:rPr lang="en-US" sz="1800" dirty="0">
                <a:solidFill>
                  <a:schemeClr val="tx2">
                    <a:lumMod val="75000"/>
                  </a:schemeClr>
                </a:solidFill>
              </a:rPr>
              <a:t>Signature of the final contract should take place within 21 days after date of award failing which SARS reserves the right to appoint the next preferred bidder.</a:t>
            </a:r>
          </a:p>
          <a:p>
            <a:pPr>
              <a:lnSpc>
                <a:spcPct val="150000"/>
              </a:lnSpc>
            </a:pPr>
            <a:endParaRPr lang="en-ZA" sz="1800" kern="0" dirty="0">
              <a:solidFill>
                <a:schemeClr val="tx2">
                  <a:lumMod val="75000"/>
                </a:schemeClr>
              </a:solidFill>
              <a:cs typeface="Arial" panose="020B0604020202020204" pitchFamily="34" charset="0"/>
            </a:endParaRPr>
          </a:p>
          <a:p>
            <a:endParaRPr lang="en-GB" sz="1800" kern="0" dirty="0">
              <a:solidFill>
                <a:schemeClr val="tx2">
                  <a:lumMod val="75000"/>
                </a:schemeClr>
              </a:solidFill>
              <a:cs typeface="Arial" panose="020B0604020202020204" pitchFamily="34" charset="0"/>
            </a:endParaRPr>
          </a:p>
          <a:p>
            <a:pPr marL="0" indent="0">
              <a:buFontTx/>
              <a:buNone/>
            </a:pPr>
            <a:endParaRPr lang="en-ZA" sz="1800" kern="0" dirty="0">
              <a:solidFill>
                <a:schemeClr val="tx2">
                  <a:lumMod val="75000"/>
                </a:schemeClr>
              </a:solidFill>
              <a:cs typeface="Arial" panose="020B0604020202020204" pitchFamily="34" charset="0"/>
            </a:endParaRPr>
          </a:p>
          <a:p>
            <a:endParaRPr lang="en-ZA" sz="1800" kern="0" dirty="0">
              <a:solidFill>
                <a:schemeClr val="tx2">
                  <a:lumMod val="75000"/>
                </a:schemeClr>
              </a:solidFill>
              <a:cs typeface="Arial" panose="020B0604020202020204" pitchFamily="34" charset="0"/>
            </a:endParaRPr>
          </a:p>
        </p:txBody>
      </p:sp>
    </p:spTree>
    <p:extLst>
      <p:ext uri="{BB962C8B-B14F-4D97-AF65-F5344CB8AC3E}">
        <p14:creationId xmlns:p14="http://schemas.microsoft.com/office/powerpoint/2010/main" val="146275094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DF07EB0-D04F-368F-3308-E02336C7CC64}"/>
              </a:ext>
            </a:extLst>
          </p:cNvPr>
          <p:cNvSpPr>
            <a:spLocks noGrp="1"/>
          </p:cNvSpPr>
          <p:nvPr>
            <p:ph type="sldNum" sz="quarter" idx="10"/>
          </p:nvPr>
        </p:nvSpPr>
        <p:spPr/>
        <p:txBody>
          <a:bodyPr/>
          <a:lstStyle/>
          <a:p>
            <a:fld id="{B540B12B-D968-2643-8E7F-238A3C456CC9}" type="slidenum">
              <a:rPr lang="en-US" smtClean="0"/>
              <a:pPr/>
              <a:t>28</a:t>
            </a:fld>
            <a:endParaRPr lang="en-US" dirty="0"/>
          </a:p>
        </p:txBody>
      </p:sp>
      <p:sp>
        <p:nvSpPr>
          <p:cNvPr id="4" name="Text Placeholder 3">
            <a:extLst>
              <a:ext uri="{FF2B5EF4-FFF2-40B4-BE49-F238E27FC236}">
                <a16:creationId xmlns:a16="http://schemas.microsoft.com/office/drawing/2014/main" id="{41974DB3-83AB-1D45-1498-0D7D56902678}"/>
              </a:ext>
            </a:extLst>
          </p:cNvPr>
          <p:cNvSpPr>
            <a:spLocks noGrp="1"/>
          </p:cNvSpPr>
          <p:nvPr>
            <p:ph type="body" sz="quarter" idx="11"/>
          </p:nvPr>
        </p:nvSpPr>
        <p:spPr>
          <a:xfrm>
            <a:off x="341312" y="2745005"/>
            <a:ext cx="8370887" cy="683995"/>
          </a:xfrm>
        </p:spPr>
        <p:txBody>
          <a:bodyPr/>
          <a:lstStyle/>
          <a:p>
            <a:pPr algn="ctr"/>
            <a:r>
              <a:rPr lang="en-ZA" sz="1800" b="1" dirty="0">
                <a:solidFill>
                  <a:schemeClr val="bg1">
                    <a:lumMod val="65000"/>
                  </a:schemeClr>
                </a:solidFill>
              </a:rPr>
              <a:t>RFP SUBMISSION AND CONTACT DETAILS</a:t>
            </a:r>
          </a:p>
          <a:p>
            <a:pPr algn="ctr"/>
            <a:endParaRPr lang="en-ZA" dirty="0">
              <a:solidFill>
                <a:schemeClr val="bg1">
                  <a:lumMod val="65000"/>
                </a:schemeClr>
              </a:solidFill>
            </a:endParaRPr>
          </a:p>
        </p:txBody>
      </p:sp>
    </p:spTree>
    <p:extLst>
      <p:ext uri="{BB962C8B-B14F-4D97-AF65-F5344CB8AC3E}">
        <p14:creationId xmlns:p14="http://schemas.microsoft.com/office/powerpoint/2010/main" val="13055873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4A87D8-A92A-E5EC-B28A-9FA37C608972}"/>
              </a:ext>
            </a:extLst>
          </p:cNvPr>
          <p:cNvSpPr>
            <a:spLocks noGrp="1"/>
          </p:cNvSpPr>
          <p:nvPr>
            <p:ph type="title"/>
          </p:nvPr>
        </p:nvSpPr>
        <p:spPr/>
        <p:txBody>
          <a:bodyPr>
            <a:normAutofit fontScale="90000"/>
          </a:bodyPr>
          <a:lstStyle/>
          <a:p>
            <a:r>
              <a:rPr lang="en-ZA" dirty="0"/>
              <a:t>Bid Evaluation Committee</a:t>
            </a:r>
            <a:br>
              <a:rPr lang="en-ZA" dirty="0"/>
            </a:br>
            <a:endParaRPr lang="en-ZA" dirty="0"/>
          </a:p>
        </p:txBody>
      </p:sp>
      <p:sp>
        <p:nvSpPr>
          <p:cNvPr id="3" name="Slide Number Placeholder 2">
            <a:extLst>
              <a:ext uri="{FF2B5EF4-FFF2-40B4-BE49-F238E27FC236}">
                <a16:creationId xmlns:a16="http://schemas.microsoft.com/office/drawing/2014/main" id="{92AE76DC-AB47-DB40-808E-ECA000639A22}"/>
              </a:ext>
            </a:extLst>
          </p:cNvPr>
          <p:cNvSpPr>
            <a:spLocks noGrp="1"/>
          </p:cNvSpPr>
          <p:nvPr>
            <p:ph type="sldNum" sz="quarter" idx="10"/>
          </p:nvPr>
        </p:nvSpPr>
        <p:spPr/>
        <p:txBody>
          <a:bodyPr/>
          <a:lstStyle/>
          <a:p>
            <a:fld id="{B540B12B-D968-2643-8E7F-238A3C456CC9}" type="slidenum">
              <a:rPr lang="en-US" smtClean="0"/>
              <a:pPr/>
              <a:t>2</a:t>
            </a:fld>
            <a:endParaRPr lang="en-US" dirty="0"/>
          </a:p>
        </p:txBody>
      </p:sp>
      <p:sp>
        <p:nvSpPr>
          <p:cNvPr id="5" name="Text Placeholder 4">
            <a:extLst>
              <a:ext uri="{FF2B5EF4-FFF2-40B4-BE49-F238E27FC236}">
                <a16:creationId xmlns:a16="http://schemas.microsoft.com/office/drawing/2014/main" id="{AC6427DF-AFCF-2D25-B3F9-1D0E646288CA}"/>
              </a:ext>
            </a:extLst>
          </p:cNvPr>
          <p:cNvSpPr>
            <a:spLocks noGrp="1"/>
          </p:cNvSpPr>
          <p:nvPr>
            <p:ph type="body" sz="quarter" idx="12"/>
          </p:nvPr>
        </p:nvSpPr>
        <p:spPr/>
        <p:txBody>
          <a:bodyPr/>
          <a:lstStyle/>
          <a:p>
            <a:endParaRPr lang="en-ZA"/>
          </a:p>
        </p:txBody>
      </p:sp>
      <p:graphicFrame>
        <p:nvGraphicFramePr>
          <p:cNvPr id="6" name="Table 5">
            <a:extLst>
              <a:ext uri="{FF2B5EF4-FFF2-40B4-BE49-F238E27FC236}">
                <a16:creationId xmlns:a16="http://schemas.microsoft.com/office/drawing/2014/main" id="{90A9B891-9964-6E6A-9FCF-888A340740CA}"/>
              </a:ext>
            </a:extLst>
          </p:cNvPr>
          <p:cNvGraphicFramePr>
            <a:graphicFrameLocks noGrp="1"/>
          </p:cNvGraphicFramePr>
          <p:nvPr>
            <p:extLst>
              <p:ext uri="{D42A27DB-BD31-4B8C-83A1-F6EECF244321}">
                <p14:modId xmlns:p14="http://schemas.microsoft.com/office/powerpoint/2010/main" val="2739131708"/>
              </p:ext>
            </p:extLst>
          </p:nvPr>
        </p:nvGraphicFramePr>
        <p:xfrm>
          <a:off x="341993" y="1490318"/>
          <a:ext cx="8633196" cy="4824237"/>
        </p:xfrm>
        <a:graphic>
          <a:graphicData uri="http://schemas.openxmlformats.org/drawingml/2006/table">
            <a:tbl>
              <a:tblPr firstRow="1" bandRow="1">
                <a:tableStyleId>{5C22544A-7EE6-4342-B048-85BDC9FD1C3A}</a:tableStyleId>
              </a:tblPr>
              <a:tblGrid>
                <a:gridCol w="8633196">
                  <a:extLst>
                    <a:ext uri="{9D8B030D-6E8A-4147-A177-3AD203B41FA5}">
                      <a16:colId xmlns:a16="http://schemas.microsoft.com/office/drawing/2014/main" val="20000"/>
                    </a:ext>
                  </a:extLst>
                </a:gridCol>
              </a:tblGrid>
              <a:tr h="568927">
                <a:tc>
                  <a:txBody>
                    <a:bodyPr/>
                    <a:lstStyle/>
                    <a:p>
                      <a:pPr algn="ctr"/>
                      <a:r>
                        <a:rPr lang="en-ZA" sz="1800" dirty="0"/>
                        <a:t>Procurement</a:t>
                      </a:r>
                    </a:p>
                  </a:txBody>
                  <a:tcPr marL="84406" marR="84406">
                    <a:solidFill>
                      <a:schemeClr val="tx2"/>
                    </a:solidFill>
                  </a:tcPr>
                </a:tc>
                <a:extLst>
                  <a:ext uri="{0D108BD9-81ED-4DB2-BD59-A6C34878D82A}">
                    <a16:rowId xmlns:a16="http://schemas.microsoft.com/office/drawing/2014/main" val="10000"/>
                  </a:ext>
                </a:extLst>
              </a:tr>
              <a:tr h="369530">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400" kern="1200" baseline="0" dirty="0">
                          <a:solidFill>
                            <a:schemeClr val="tx2"/>
                          </a:solidFill>
                          <a:latin typeface="+mn-lt"/>
                          <a:ea typeface="+mn-ea"/>
                          <a:cs typeface="+mn-cs"/>
                        </a:rPr>
                        <a:t>Sourcing Lead: ICT – Acquisition of Economic, Industry, Company and Individual Research Database Tool</a:t>
                      </a:r>
                      <a:endParaRPr lang="en-ZA" sz="1400" kern="1200" dirty="0">
                        <a:solidFill>
                          <a:schemeClr val="tx2"/>
                        </a:solidFill>
                        <a:latin typeface="+mn-lt"/>
                        <a:ea typeface="+mn-ea"/>
                        <a:cs typeface="+mn-cs"/>
                      </a:endParaRPr>
                    </a:p>
                  </a:txBody>
                  <a:tcPr marL="84406" marR="84406"/>
                </a:tc>
                <a:extLst>
                  <a:ext uri="{0D108BD9-81ED-4DB2-BD59-A6C34878D82A}">
                    <a16:rowId xmlns:a16="http://schemas.microsoft.com/office/drawing/2014/main" val="10001"/>
                  </a:ext>
                </a:extLst>
              </a:tr>
              <a:tr h="346149">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400" kern="1200" dirty="0">
                          <a:solidFill>
                            <a:schemeClr val="tx2"/>
                          </a:solidFill>
                          <a:latin typeface="+mn-lt"/>
                          <a:ea typeface="+mn-ea"/>
                          <a:cs typeface="+mn-cs"/>
                        </a:rPr>
                        <a:t>Governance, Compliance &amp; Risk Specialist </a:t>
                      </a:r>
                    </a:p>
                  </a:txBody>
                  <a:tcPr marL="84406" marR="84406"/>
                </a:tc>
                <a:extLst>
                  <a:ext uri="{0D108BD9-81ED-4DB2-BD59-A6C34878D82A}">
                    <a16:rowId xmlns:a16="http://schemas.microsoft.com/office/drawing/2014/main" val="10002"/>
                  </a:ext>
                </a:extLst>
              </a:tr>
              <a:tr h="347088">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400" kern="1200" dirty="0">
                          <a:solidFill>
                            <a:schemeClr val="tx2"/>
                          </a:solidFill>
                          <a:latin typeface="+mn-lt"/>
                          <a:ea typeface="+mn-ea"/>
                          <a:cs typeface="+mn-cs"/>
                        </a:rPr>
                        <a:t>Contract Specialist </a:t>
                      </a:r>
                    </a:p>
                  </a:txBody>
                  <a:tcPr marL="84406" marR="84406"/>
                </a:tc>
                <a:extLst>
                  <a:ext uri="{0D108BD9-81ED-4DB2-BD59-A6C34878D82A}">
                    <a16:rowId xmlns:a16="http://schemas.microsoft.com/office/drawing/2014/main" val="10003"/>
                  </a:ext>
                </a:extLst>
              </a:tr>
              <a:tr h="347088">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400" kern="1200" dirty="0">
                          <a:solidFill>
                            <a:schemeClr val="tx2"/>
                          </a:solidFill>
                          <a:latin typeface="+mn-lt"/>
                          <a:ea typeface="+mn-ea"/>
                          <a:cs typeface="+mn-cs"/>
                        </a:rPr>
                        <a:t>Sourcing Lead</a:t>
                      </a:r>
                      <a:r>
                        <a:rPr lang="en-ZA" sz="1400" kern="1200" baseline="0" dirty="0">
                          <a:solidFill>
                            <a:schemeClr val="tx2"/>
                          </a:solidFill>
                          <a:latin typeface="+mn-lt"/>
                          <a:ea typeface="+mn-ea"/>
                          <a:cs typeface="+mn-cs"/>
                        </a:rPr>
                        <a:t>– Pre-Qualification</a:t>
                      </a:r>
                      <a:endParaRPr lang="en-ZA" sz="1400" kern="1200" dirty="0">
                        <a:solidFill>
                          <a:schemeClr val="tx2"/>
                        </a:solidFill>
                        <a:latin typeface="+mn-lt"/>
                        <a:ea typeface="+mn-ea"/>
                        <a:cs typeface="+mn-cs"/>
                      </a:endParaRPr>
                    </a:p>
                  </a:txBody>
                  <a:tcPr marL="84406" marR="84406"/>
                </a:tc>
                <a:extLst>
                  <a:ext uri="{0D108BD9-81ED-4DB2-BD59-A6C34878D82A}">
                    <a16:rowId xmlns:a16="http://schemas.microsoft.com/office/drawing/2014/main" val="10004"/>
                  </a:ext>
                </a:extLst>
              </a:tr>
              <a:tr h="355353">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400" kern="1200" dirty="0">
                          <a:solidFill>
                            <a:schemeClr val="tx2"/>
                          </a:solidFill>
                          <a:latin typeface="+mn-lt"/>
                          <a:ea typeface="+mn-ea"/>
                          <a:cs typeface="+mn-cs"/>
                        </a:rPr>
                        <a:t>Value</a:t>
                      </a:r>
                      <a:r>
                        <a:rPr lang="en-ZA" sz="1400" kern="1200" baseline="0" dirty="0">
                          <a:solidFill>
                            <a:schemeClr val="tx2"/>
                          </a:solidFill>
                          <a:latin typeface="+mn-lt"/>
                          <a:ea typeface="+mn-ea"/>
                          <a:cs typeface="+mn-cs"/>
                        </a:rPr>
                        <a:t> Delivery Planning – Price Evaluator</a:t>
                      </a:r>
                      <a:endParaRPr lang="en-ZA" sz="1400" kern="1200" dirty="0">
                        <a:solidFill>
                          <a:schemeClr val="tx2"/>
                        </a:solidFill>
                        <a:latin typeface="+mn-lt"/>
                        <a:ea typeface="+mn-ea"/>
                        <a:cs typeface="+mn-cs"/>
                      </a:endParaRPr>
                    </a:p>
                  </a:txBody>
                  <a:tcPr marL="84406" marR="84406"/>
                </a:tc>
                <a:extLst>
                  <a:ext uri="{0D108BD9-81ED-4DB2-BD59-A6C34878D82A}">
                    <a16:rowId xmlns:a16="http://schemas.microsoft.com/office/drawing/2014/main" val="10005"/>
                  </a:ext>
                </a:extLst>
              </a:tr>
              <a:tr h="355353">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400" kern="1200" dirty="0">
                          <a:solidFill>
                            <a:schemeClr val="tx2"/>
                          </a:solidFill>
                          <a:latin typeface="+mn-lt"/>
                          <a:ea typeface="+mn-ea"/>
                          <a:cs typeface="+mn-cs"/>
                        </a:rPr>
                        <a:t>Financial Analysis team</a:t>
                      </a:r>
                    </a:p>
                  </a:txBody>
                  <a:tcPr marL="84406" marR="84406"/>
                </a:tc>
                <a:extLst>
                  <a:ext uri="{0D108BD9-81ED-4DB2-BD59-A6C34878D82A}">
                    <a16:rowId xmlns:a16="http://schemas.microsoft.com/office/drawing/2014/main" val="10006"/>
                  </a:ext>
                </a:extLst>
              </a:tr>
              <a:tr h="355353">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400" kern="1200" dirty="0">
                          <a:solidFill>
                            <a:schemeClr val="tx2"/>
                          </a:solidFill>
                          <a:latin typeface="+mn-lt"/>
                          <a:ea typeface="+mn-ea"/>
                          <a:cs typeface="+mn-cs"/>
                        </a:rPr>
                        <a:t>B-BBEE</a:t>
                      </a:r>
                      <a:r>
                        <a:rPr lang="en-ZA" sz="1400" kern="1200" baseline="0" dirty="0">
                          <a:solidFill>
                            <a:schemeClr val="tx2"/>
                          </a:solidFill>
                          <a:latin typeface="+mn-lt"/>
                          <a:ea typeface="+mn-ea"/>
                          <a:cs typeface="+mn-cs"/>
                        </a:rPr>
                        <a:t> Evaluator</a:t>
                      </a:r>
                      <a:endParaRPr lang="en-ZA" sz="1400" kern="1200" dirty="0">
                        <a:solidFill>
                          <a:schemeClr val="tx2"/>
                        </a:solidFill>
                        <a:latin typeface="+mn-lt"/>
                        <a:ea typeface="+mn-ea"/>
                        <a:cs typeface="+mn-cs"/>
                      </a:endParaRPr>
                    </a:p>
                  </a:txBody>
                  <a:tcPr marL="84406" marR="84406"/>
                </a:tc>
                <a:extLst>
                  <a:ext uri="{0D108BD9-81ED-4DB2-BD59-A6C34878D82A}">
                    <a16:rowId xmlns:a16="http://schemas.microsoft.com/office/drawing/2014/main" val="10007"/>
                  </a:ext>
                </a:extLst>
              </a:tr>
              <a:tr h="346471">
                <a:tc>
                  <a:txBody>
                    <a:bodyPr/>
                    <a:lstStyle/>
                    <a:p>
                      <a:pPr marL="0" algn="ctr" defTabSz="932962" rtl="0" eaLnBrk="1" latinLnBrk="0" hangingPunct="1"/>
                      <a:r>
                        <a:rPr lang="en-ZA" sz="1800" b="1" kern="1200" dirty="0">
                          <a:solidFill>
                            <a:schemeClr val="bg1"/>
                          </a:solidFill>
                          <a:latin typeface="+mn-lt"/>
                          <a:ea typeface="+mn-ea"/>
                          <a:cs typeface="+mn-cs"/>
                        </a:rPr>
                        <a:t>SARS Business</a:t>
                      </a:r>
                      <a:r>
                        <a:rPr lang="en-ZA" sz="1800" b="1" kern="1200" baseline="0" dirty="0">
                          <a:solidFill>
                            <a:schemeClr val="bg1"/>
                          </a:solidFill>
                          <a:latin typeface="+mn-lt"/>
                          <a:ea typeface="+mn-ea"/>
                          <a:cs typeface="+mn-cs"/>
                        </a:rPr>
                        <a:t> Unit</a:t>
                      </a:r>
                      <a:endParaRPr lang="en-ZA" sz="1800" b="1" kern="1200" dirty="0">
                        <a:solidFill>
                          <a:schemeClr val="bg1"/>
                        </a:solidFill>
                        <a:latin typeface="+mn-lt"/>
                        <a:ea typeface="+mn-ea"/>
                        <a:cs typeface="+mn-cs"/>
                      </a:endParaRPr>
                    </a:p>
                  </a:txBody>
                  <a:tcPr marL="84406" marR="84406">
                    <a:solidFill>
                      <a:schemeClr val="tx2"/>
                    </a:solidFill>
                  </a:tcPr>
                </a:tc>
                <a:extLst>
                  <a:ext uri="{0D108BD9-81ED-4DB2-BD59-A6C34878D82A}">
                    <a16:rowId xmlns:a16="http://schemas.microsoft.com/office/drawing/2014/main" val="10008"/>
                  </a:ext>
                </a:extLst>
              </a:tr>
              <a:tr h="358658">
                <a:tc>
                  <a:txBody>
                    <a:bodyPr/>
                    <a:lstStyle/>
                    <a:p>
                      <a:pPr marL="0" algn="l" defTabSz="932962" rtl="0" eaLnBrk="1" latinLnBrk="0" hangingPunct="1"/>
                      <a:r>
                        <a:rPr lang="en-ZA" sz="1400" kern="1200" baseline="0" dirty="0">
                          <a:solidFill>
                            <a:schemeClr val="tx2"/>
                          </a:solidFill>
                          <a:latin typeface="+mn-lt"/>
                          <a:ea typeface="+mn-ea"/>
                          <a:cs typeface="+mn-cs"/>
                        </a:rPr>
                        <a:t>Bid Specification Committee</a:t>
                      </a:r>
                      <a:endParaRPr lang="en-ZA" sz="1400" kern="1200" dirty="0">
                        <a:solidFill>
                          <a:schemeClr val="tx2"/>
                        </a:solidFill>
                        <a:latin typeface="+mn-lt"/>
                        <a:ea typeface="+mn-ea"/>
                        <a:cs typeface="+mn-cs"/>
                      </a:endParaRPr>
                    </a:p>
                  </a:txBody>
                  <a:tcPr marL="84406" marR="84406"/>
                </a:tc>
                <a:extLst>
                  <a:ext uri="{0D108BD9-81ED-4DB2-BD59-A6C34878D82A}">
                    <a16:rowId xmlns:a16="http://schemas.microsoft.com/office/drawing/2014/main" val="10009"/>
                  </a:ext>
                </a:extLst>
              </a:tr>
              <a:tr h="363616">
                <a:tc>
                  <a:txBody>
                    <a:bodyPr/>
                    <a:lstStyle/>
                    <a:p>
                      <a:pPr marL="0" algn="l" defTabSz="932962" rtl="0" eaLnBrk="1" latinLnBrk="0" hangingPunct="1"/>
                      <a:r>
                        <a:rPr lang="en-ZA" sz="1400" kern="1200" dirty="0">
                          <a:solidFill>
                            <a:schemeClr val="tx2"/>
                          </a:solidFill>
                          <a:latin typeface="+mn-lt"/>
                          <a:ea typeface="+mn-ea"/>
                          <a:cs typeface="+mn-cs"/>
                        </a:rPr>
                        <a:t>Technical</a:t>
                      </a:r>
                      <a:r>
                        <a:rPr lang="en-ZA" sz="1400" kern="1200" baseline="0" dirty="0">
                          <a:solidFill>
                            <a:schemeClr val="tx2"/>
                          </a:solidFill>
                          <a:latin typeface="+mn-lt"/>
                          <a:ea typeface="+mn-ea"/>
                          <a:cs typeface="+mn-cs"/>
                        </a:rPr>
                        <a:t> Evaluators X</a:t>
                      </a:r>
                      <a:endParaRPr lang="en-ZA" sz="1400" kern="1200" dirty="0">
                        <a:solidFill>
                          <a:schemeClr val="tx2"/>
                        </a:solidFill>
                        <a:latin typeface="+mn-lt"/>
                        <a:ea typeface="+mn-ea"/>
                        <a:cs typeface="+mn-cs"/>
                      </a:endParaRPr>
                    </a:p>
                  </a:txBody>
                  <a:tcPr marL="84406" marR="84406"/>
                </a:tc>
                <a:extLst>
                  <a:ext uri="{0D108BD9-81ED-4DB2-BD59-A6C34878D82A}">
                    <a16:rowId xmlns:a16="http://schemas.microsoft.com/office/drawing/2014/main" val="10010"/>
                  </a:ext>
                </a:extLst>
              </a:tr>
              <a:tr h="346471">
                <a:tc>
                  <a:txBody>
                    <a:bodyPr/>
                    <a:lstStyle/>
                    <a:p>
                      <a:pPr algn="ctr"/>
                      <a:r>
                        <a:rPr lang="en-ZA" sz="1800" b="1" dirty="0">
                          <a:solidFill>
                            <a:schemeClr val="bg1"/>
                          </a:solidFill>
                        </a:rPr>
                        <a:t>Corporate Legal Services</a:t>
                      </a:r>
                    </a:p>
                  </a:txBody>
                  <a:tcPr marL="84406" marR="84406">
                    <a:solidFill>
                      <a:schemeClr val="tx2"/>
                    </a:solidFill>
                  </a:tcPr>
                </a:tc>
                <a:extLst>
                  <a:ext uri="{0D108BD9-81ED-4DB2-BD59-A6C34878D82A}">
                    <a16:rowId xmlns:a16="http://schemas.microsoft.com/office/drawing/2014/main" val="10011"/>
                  </a:ext>
                </a:extLst>
              </a:tr>
              <a:tr h="325602">
                <a:tc>
                  <a:txBody>
                    <a:bodyPr/>
                    <a:lstStyle/>
                    <a:p>
                      <a:r>
                        <a:rPr lang="en-ZA" sz="1400" baseline="0" dirty="0">
                          <a:solidFill>
                            <a:schemeClr val="tx2"/>
                          </a:solidFill>
                        </a:rPr>
                        <a:t>Legal Specialist</a:t>
                      </a:r>
                      <a:endParaRPr lang="en-ZA" sz="1400" dirty="0">
                        <a:solidFill>
                          <a:schemeClr val="tx2"/>
                        </a:solidFill>
                      </a:endParaRPr>
                    </a:p>
                  </a:txBody>
                  <a:tcPr marL="84406" marR="84406"/>
                </a:tc>
                <a:extLst>
                  <a:ext uri="{0D108BD9-81ED-4DB2-BD59-A6C34878D82A}">
                    <a16:rowId xmlns:a16="http://schemas.microsoft.com/office/drawing/2014/main" val="10012"/>
                  </a:ext>
                </a:extLst>
              </a:tr>
            </a:tbl>
          </a:graphicData>
        </a:graphic>
      </p:graphicFrame>
    </p:spTree>
    <p:extLst>
      <p:ext uri="{BB962C8B-B14F-4D97-AF65-F5344CB8AC3E}">
        <p14:creationId xmlns:p14="http://schemas.microsoft.com/office/powerpoint/2010/main" val="274673936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29DB59-E9C4-2525-5858-A972A3D6E678}"/>
              </a:ext>
            </a:extLst>
          </p:cNvPr>
          <p:cNvSpPr>
            <a:spLocks noGrp="1"/>
          </p:cNvSpPr>
          <p:nvPr>
            <p:ph type="title"/>
          </p:nvPr>
        </p:nvSpPr>
        <p:spPr/>
        <p:txBody>
          <a:bodyPr/>
          <a:lstStyle/>
          <a:p>
            <a:r>
              <a:rPr lang="en-ZA" dirty="0"/>
              <a:t>Bid Submission </a:t>
            </a:r>
          </a:p>
        </p:txBody>
      </p:sp>
      <p:sp>
        <p:nvSpPr>
          <p:cNvPr id="3" name="Slide Number Placeholder 2">
            <a:extLst>
              <a:ext uri="{FF2B5EF4-FFF2-40B4-BE49-F238E27FC236}">
                <a16:creationId xmlns:a16="http://schemas.microsoft.com/office/drawing/2014/main" id="{DCB9FF24-9216-462D-AF31-685A737190D1}"/>
              </a:ext>
            </a:extLst>
          </p:cNvPr>
          <p:cNvSpPr>
            <a:spLocks noGrp="1"/>
          </p:cNvSpPr>
          <p:nvPr>
            <p:ph type="sldNum" sz="quarter" idx="10"/>
          </p:nvPr>
        </p:nvSpPr>
        <p:spPr/>
        <p:txBody>
          <a:bodyPr/>
          <a:lstStyle/>
          <a:p>
            <a:fld id="{B540B12B-D968-2643-8E7F-238A3C456CC9}" type="slidenum">
              <a:rPr lang="en-US" smtClean="0"/>
              <a:pPr/>
              <a:t>29</a:t>
            </a:fld>
            <a:endParaRPr lang="en-US" dirty="0"/>
          </a:p>
        </p:txBody>
      </p:sp>
      <p:sp>
        <p:nvSpPr>
          <p:cNvPr id="6" name="Text Box 8">
            <a:extLst>
              <a:ext uri="{FF2B5EF4-FFF2-40B4-BE49-F238E27FC236}">
                <a16:creationId xmlns:a16="http://schemas.microsoft.com/office/drawing/2014/main" id="{4D7B8899-8442-32C0-CE28-C845BC65025A}"/>
              </a:ext>
            </a:extLst>
          </p:cNvPr>
          <p:cNvSpPr txBox="1">
            <a:spLocks noChangeArrowheads="1"/>
          </p:cNvSpPr>
          <p:nvPr/>
        </p:nvSpPr>
        <p:spPr bwMode="auto">
          <a:xfrm>
            <a:off x="4714875" y="2979079"/>
            <a:ext cx="357188" cy="369888"/>
          </a:xfrm>
          <a:prstGeom prst="rect">
            <a:avLst/>
          </a:prstGeom>
          <a:noFill/>
          <a:ln w="9525">
            <a:noFill/>
            <a:miter lim="800000"/>
            <a:headEnd/>
            <a:tailEnd/>
          </a:ln>
        </p:spPr>
        <p:txBody>
          <a:bodyPr>
            <a:spAutoFit/>
          </a:bodyPr>
          <a:lstStyle/>
          <a:p>
            <a:pPr algn="l"/>
            <a:r>
              <a:rPr lang="en-ZA" sz="1800" dirty="0">
                <a:solidFill>
                  <a:srgbClr val="002060"/>
                </a:solidFill>
              </a:rPr>
              <a:t>+</a:t>
            </a:r>
            <a:endParaRPr lang="en-GB" sz="1800" dirty="0">
              <a:solidFill>
                <a:srgbClr val="002060"/>
              </a:solidFill>
            </a:endParaRPr>
          </a:p>
        </p:txBody>
      </p:sp>
      <p:sp>
        <p:nvSpPr>
          <p:cNvPr id="7" name="TextBox 10">
            <a:extLst>
              <a:ext uri="{FF2B5EF4-FFF2-40B4-BE49-F238E27FC236}">
                <a16:creationId xmlns:a16="http://schemas.microsoft.com/office/drawing/2014/main" id="{FEF2F0F5-1381-BB4D-5F70-47BF06106E21}"/>
              </a:ext>
            </a:extLst>
          </p:cNvPr>
          <p:cNvSpPr txBox="1">
            <a:spLocks noChangeArrowheads="1"/>
          </p:cNvSpPr>
          <p:nvPr/>
        </p:nvSpPr>
        <p:spPr bwMode="auto">
          <a:xfrm>
            <a:off x="2714625" y="4212841"/>
            <a:ext cx="2876550" cy="584200"/>
          </a:xfrm>
          <a:prstGeom prst="rect">
            <a:avLst/>
          </a:prstGeom>
          <a:noFill/>
          <a:ln w="9525">
            <a:noFill/>
            <a:miter lim="800000"/>
            <a:headEnd/>
            <a:tailEnd/>
          </a:ln>
        </p:spPr>
        <p:txBody>
          <a:bodyPr wrap="none">
            <a:spAutoFit/>
          </a:bodyPr>
          <a:lstStyle/>
          <a:p>
            <a:pPr algn="l"/>
            <a:r>
              <a:rPr lang="en-ZA" sz="3200" b="1" dirty="0">
                <a:solidFill>
                  <a:srgbClr val="002060"/>
                </a:solidFill>
              </a:rPr>
              <a:t>TENDER BOX</a:t>
            </a:r>
          </a:p>
        </p:txBody>
      </p:sp>
      <p:sp>
        <p:nvSpPr>
          <p:cNvPr id="8" name="TextBox 11">
            <a:extLst>
              <a:ext uri="{FF2B5EF4-FFF2-40B4-BE49-F238E27FC236}">
                <a16:creationId xmlns:a16="http://schemas.microsoft.com/office/drawing/2014/main" id="{5E570C8D-9EC0-2ACF-F0A5-DFA5C61EA9B3}"/>
              </a:ext>
            </a:extLst>
          </p:cNvPr>
          <p:cNvSpPr txBox="1">
            <a:spLocks noChangeArrowheads="1"/>
          </p:cNvSpPr>
          <p:nvPr/>
        </p:nvSpPr>
        <p:spPr bwMode="auto">
          <a:xfrm>
            <a:off x="1643063" y="4797041"/>
            <a:ext cx="5413519" cy="923330"/>
          </a:xfrm>
          <a:prstGeom prst="rect">
            <a:avLst/>
          </a:prstGeom>
          <a:noFill/>
          <a:ln w="9525">
            <a:noFill/>
            <a:miter lim="800000"/>
            <a:headEnd/>
            <a:tailEnd/>
          </a:ln>
        </p:spPr>
        <p:txBody>
          <a:bodyPr wrap="square">
            <a:spAutoFit/>
          </a:bodyPr>
          <a:lstStyle/>
          <a:p>
            <a:pPr algn="ctr"/>
            <a:r>
              <a:rPr lang="en-ZA" dirty="0">
                <a:solidFill>
                  <a:srgbClr val="002060"/>
                </a:solidFill>
              </a:rPr>
              <a:t>The Tender Office - SARS Procurement Department, SARS Tender Box, 299 Bronkhorst Street, Nieuw Muckleneuk, Pretoria, 0181</a:t>
            </a:r>
            <a:endParaRPr lang="en-ZA" sz="1800" dirty="0">
              <a:solidFill>
                <a:srgbClr val="002060"/>
              </a:solidFill>
            </a:endParaRPr>
          </a:p>
        </p:txBody>
      </p:sp>
      <p:sp>
        <p:nvSpPr>
          <p:cNvPr id="9" name="TextBox 12">
            <a:extLst>
              <a:ext uri="{FF2B5EF4-FFF2-40B4-BE49-F238E27FC236}">
                <a16:creationId xmlns:a16="http://schemas.microsoft.com/office/drawing/2014/main" id="{26580448-E705-FE5E-2B94-046CA5729915}"/>
              </a:ext>
            </a:extLst>
          </p:cNvPr>
          <p:cNvSpPr txBox="1">
            <a:spLocks noChangeArrowheads="1"/>
          </p:cNvSpPr>
          <p:nvPr/>
        </p:nvSpPr>
        <p:spPr bwMode="auto">
          <a:xfrm>
            <a:off x="785812" y="5614329"/>
            <a:ext cx="7431087" cy="646331"/>
          </a:xfrm>
          <a:prstGeom prst="rect">
            <a:avLst/>
          </a:prstGeom>
          <a:noFill/>
          <a:ln w="9525">
            <a:noFill/>
            <a:miter lim="800000"/>
            <a:headEnd/>
            <a:tailEnd/>
          </a:ln>
        </p:spPr>
        <p:txBody>
          <a:bodyPr>
            <a:spAutoFit/>
          </a:bodyPr>
          <a:lstStyle/>
          <a:p>
            <a:pPr indent="84138"/>
            <a:r>
              <a:rPr lang="en-ZA" sz="1800" dirty="0">
                <a:solidFill>
                  <a:srgbClr val="002060"/>
                </a:solidFill>
              </a:rPr>
              <a:t>Any enquiries must be referred, in writing via email: to</a:t>
            </a:r>
          </a:p>
          <a:p>
            <a:r>
              <a:rPr lang="en-ZA" dirty="0">
                <a:solidFill>
                  <a:srgbClr val="002060"/>
                </a:solidFill>
              </a:rPr>
              <a:t> </a:t>
            </a:r>
            <a:r>
              <a:rPr lang="en-ZA" dirty="0">
                <a:solidFill>
                  <a:srgbClr val="002060"/>
                </a:solidFill>
                <a:hlinkClick r:id="rId2">
                  <a:extLst>
                    <a:ext uri="{A12FA001-AC4F-418D-AE19-62706E023703}">
                      <ahyp:hlinkClr xmlns:ahyp="http://schemas.microsoft.com/office/drawing/2018/hyperlinkcolor" val="tx"/>
                    </a:ext>
                  </a:extLst>
                </a:hlinkClick>
              </a:rPr>
              <a:t>tenderoffice@sars.gov.za</a:t>
            </a:r>
            <a:r>
              <a:rPr lang="en-ZA" dirty="0">
                <a:solidFill>
                  <a:srgbClr val="002060"/>
                </a:solidFill>
              </a:rPr>
              <a:t>    (18 July </a:t>
            </a:r>
            <a:r>
              <a:rPr lang="fr-FR" dirty="0">
                <a:solidFill>
                  <a:srgbClr val="002060"/>
                </a:solidFill>
              </a:rPr>
              <a:t>2022 – 12 August 2022)</a:t>
            </a:r>
            <a:r>
              <a:rPr lang="en-ZA" dirty="0">
                <a:solidFill>
                  <a:srgbClr val="002060"/>
                </a:solidFill>
              </a:rPr>
              <a:t>    </a:t>
            </a:r>
          </a:p>
        </p:txBody>
      </p:sp>
      <p:cxnSp>
        <p:nvCxnSpPr>
          <p:cNvPr id="10" name="Straight Connector 9">
            <a:extLst>
              <a:ext uri="{FF2B5EF4-FFF2-40B4-BE49-F238E27FC236}">
                <a16:creationId xmlns:a16="http://schemas.microsoft.com/office/drawing/2014/main" id="{5A500B9D-123D-01D2-6C3F-B44F147A9E4D}"/>
              </a:ext>
            </a:extLst>
          </p:cNvPr>
          <p:cNvCxnSpPr/>
          <p:nvPr/>
        </p:nvCxnSpPr>
        <p:spPr>
          <a:xfrm rot="10800000">
            <a:off x="357188" y="5614329"/>
            <a:ext cx="8001000" cy="1588"/>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pic>
        <p:nvPicPr>
          <p:cNvPr id="11" name="Picture 7" descr="Folder">
            <a:extLst>
              <a:ext uri="{FF2B5EF4-FFF2-40B4-BE49-F238E27FC236}">
                <a16:creationId xmlns:a16="http://schemas.microsoft.com/office/drawing/2014/main" id="{AF258D8C-AE5A-4BA0-5766-6695885284E0}"/>
              </a:ext>
            </a:extLst>
          </p:cNvPr>
          <p:cNvPicPr>
            <a:picLocks noChangeAspect="1" noChangeArrowheads="1"/>
          </p:cNvPicPr>
          <p:nvPr/>
        </p:nvPicPr>
        <p:blipFill>
          <a:blip r:embed="rId3"/>
          <a:srcRect/>
          <a:stretch>
            <a:fillRect/>
          </a:stretch>
        </p:blipFill>
        <p:spPr bwMode="auto">
          <a:xfrm>
            <a:off x="3613150" y="2796263"/>
            <a:ext cx="1079500" cy="1008062"/>
          </a:xfrm>
          <a:prstGeom prst="rect">
            <a:avLst/>
          </a:prstGeom>
          <a:noFill/>
          <a:ln w="9525">
            <a:noFill/>
            <a:miter lim="800000"/>
            <a:headEnd/>
            <a:tailEnd/>
          </a:ln>
        </p:spPr>
      </p:pic>
      <p:pic>
        <p:nvPicPr>
          <p:cNvPr id="12" name="Picture 7" descr="Folder">
            <a:extLst>
              <a:ext uri="{FF2B5EF4-FFF2-40B4-BE49-F238E27FC236}">
                <a16:creationId xmlns:a16="http://schemas.microsoft.com/office/drawing/2014/main" id="{70DFDE5D-9424-AB67-4604-F8D3659FEA96}"/>
              </a:ext>
            </a:extLst>
          </p:cNvPr>
          <p:cNvPicPr>
            <a:picLocks noChangeAspect="1" noChangeArrowheads="1"/>
          </p:cNvPicPr>
          <p:nvPr/>
        </p:nvPicPr>
        <p:blipFill>
          <a:blip r:embed="rId3"/>
          <a:srcRect/>
          <a:stretch>
            <a:fillRect/>
          </a:stretch>
        </p:blipFill>
        <p:spPr bwMode="auto">
          <a:xfrm>
            <a:off x="1768827" y="2880654"/>
            <a:ext cx="1079500" cy="1008063"/>
          </a:xfrm>
          <a:prstGeom prst="rect">
            <a:avLst/>
          </a:prstGeom>
          <a:noFill/>
          <a:ln w="9525">
            <a:noFill/>
            <a:miter lim="800000"/>
            <a:headEnd/>
            <a:tailEnd/>
          </a:ln>
        </p:spPr>
      </p:pic>
      <p:sp>
        <p:nvSpPr>
          <p:cNvPr id="13" name="Text Box 16">
            <a:extLst>
              <a:ext uri="{FF2B5EF4-FFF2-40B4-BE49-F238E27FC236}">
                <a16:creationId xmlns:a16="http://schemas.microsoft.com/office/drawing/2014/main" id="{9F6EC057-8189-3C1A-6706-4C44E17DCC35}"/>
              </a:ext>
            </a:extLst>
          </p:cNvPr>
          <p:cNvSpPr txBox="1">
            <a:spLocks noChangeArrowheads="1"/>
          </p:cNvSpPr>
          <p:nvPr/>
        </p:nvSpPr>
        <p:spPr bwMode="auto">
          <a:xfrm>
            <a:off x="2371704" y="2529683"/>
            <a:ext cx="214312" cy="369332"/>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a:spAutoFit/>
          </a:bodyPr>
          <a:lstStyle/>
          <a:p>
            <a:pPr>
              <a:defRPr/>
            </a:pPr>
            <a:r>
              <a:rPr lang="en-ZA" b="1" dirty="0">
                <a:solidFill>
                  <a:srgbClr val="002060"/>
                </a:solidFill>
              </a:rPr>
              <a:t>1</a:t>
            </a:r>
            <a:endParaRPr lang="en-GB" b="1" dirty="0">
              <a:solidFill>
                <a:srgbClr val="002060"/>
              </a:solidFill>
            </a:endParaRPr>
          </a:p>
        </p:txBody>
      </p:sp>
      <p:sp>
        <p:nvSpPr>
          <p:cNvPr id="14" name="Text Box 17">
            <a:extLst>
              <a:ext uri="{FF2B5EF4-FFF2-40B4-BE49-F238E27FC236}">
                <a16:creationId xmlns:a16="http://schemas.microsoft.com/office/drawing/2014/main" id="{9B2D7AE2-E2DC-13E2-9CF6-30A07EE0BCD8}"/>
              </a:ext>
            </a:extLst>
          </p:cNvPr>
          <p:cNvSpPr txBox="1">
            <a:spLocks noChangeArrowheads="1"/>
          </p:cNvSpPr>
          <p:nvPr/>
        </p:nvSpPr>
        <p:spPr bwMode="auto">
          <a:xfrm>
            <a:off x="4065587" y="2529683"/>
            <a:ext cx="292100" cy="369332"/>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a:spAutoFit/>
          </a:bodyPr>
          <a:lstStyle/>
          <a:p>
            <a:pPr>
              <a:defRPr/>
            </a:pPr>
            <a:r>
              <a:rPr lang="en-ZA" b="1" dirty="0">
                <a:solidFill>
                  <a:srgbClr val="002060"/>
                </a:solidFill>
              </a:rPr>
              <a:t>2</a:t>
            </a:r>
            <a:endParaRPr lang="en-GB" b="1" dirty="0">
              <a:solidFill>
                <a:srgbClr val="002060"/>
              </a:solidFill>
            </a:endParaRPr>
          </a:p>
        </p:txBody>
      </p:sp>
      <p:sp>
        <p:nvSpPr>
          <p:cNvPr id="15" name="Rectangle 21">
            <a:extLst>
              <a:ext uri="{FF2B5EF4-FFF2-40B4-BE49-F238E27FC236}">
                <a16:creationId xmlns:a16="http://schemas.microsoft.com/office/drawing/2014/main" id="{C8E55C7E-6091-C882-2247-CEEA3F09F174}"/>
              </a:ext>
            </a:extLst>
          </p:cNvPr>
          <p:cNvSpPr>
            <a:spLocks noChangeArrowheads="1"/>
          </p:cNvSpPr>
          <p:nvPr/>
        </p:nvSpPr>
        <p:spPr bwMode="auto">
          <a:xfrm>
            <a:off x="0" y="1588772"/>
            <a:ext cx="8915400" cy="646331"/>
          </a:xfrm>
          <a:prstGeom prst="rect">
            <a:avLst/>
          </a:prstGeom>
          <a:noFill/>
          <a:ln w="9525">
            <a:noFill/>
            <a:miter lim="800000"/>
            <a:headEnd/>
            <a:tailEnd/>
          </a:ln>
        </p:spPr>
        <p:txBody>
          <a:bodyPr wrap="square">
            <a:spAutoFit/>
          </a:bodyPr>
          <a:lstStyle/>
          <a:p>
            <a:pPr algn="ctr"/>
            <a:r>
              <a:rPr lang="en-ZA" dirty="0">
                <a:solidFill>
                  <a:srgbClr val="002060"/>
                </a:solidFill>
              </a:rPr>
              <a:t>  Bidders must submit copies of each file (Original and Duplicate) and a USB Flash Drive  with content of each file by the </a:t>
            </a:r>
            <a:r>
              <a:rPr lang="en-ZA" b="1" dirty="0">
                <a:solidFill>
                  <a:srgbClr val="002060"/>
                </a:solidFill>
              </a:rPr>
              <a:t>17 August 2022 at 11:00</a:t>
            </a:r>
          </a:p>
        </p:txBody>
      </p:sp>
      <p:sp>
        <p:nvSpPr>
          <p:cNvPr id="16" name="TextBox 15">
            <a:extLst>
              <a:ext uri="{FF2B5EF4-FFF2-40B4-BE49-F238E27FC236}">
                <a16:creationId xmlns:a16="http://schemas.microsoft.com/office/drawing/2014/main" id="{7816118B-5132-3D9D-705A-400F58AA4024}"/>
              </a:ext>
            </a:extLst>
          </p:cNvPr>
          <p:cNvSpPr txBox="1"/>
          <p:nvPr/>
        </p:nvSpPr>
        <p:spPr>
          <a:xfrm>
            <a:off x="2102329" y="3065546"/>
            <a:ext cx="538930" cy="215444"/>
          </a:xfrm>
          <a:prstGeom prst="rect">
            <a:avLst/>
          </a:prstGeom>
          <a:noFill/>
        </p:spPr>
        <p:txBody>
          <a:bodyPr wrap="none" rtlCol="0">
            <a:spAutoFit/>
          </a:bodyPr>
          <a:lstStyle/>
          <a:p>
            <a:r>
              <a:rPr lang="en-ZA" sz="800" dirty="0">
                <a:solidFill>
                  <a:srgbClr val="002060"/>
                </a:solidFill>
              </a:rPr>
              <a:t>Original</a:t>
            </a:r>
          </a:p>
        </p:txBody>
      </p:sp>
      <p:sp>
        <p:nvSpPr>
          <p:cNvPr id="17" name="TextBox 16">
            <a:extLst>
              <a:ext uri="{FF2B5EF4-FFF2-40B4-BE49-F238E27FC236}">
                <a16:creationId xmlns:a16="http://schemas.microsoft.com/office/drawing/2014/main" id="{32A50436-AEAA-7485-6B44-792AFA64951A}"/>
              </a:ext>
            </a:extLst>
          </p:cNvPr>
          <p:cNvSpPr txBox="1"/>
          <p:nvPr/>
        </p:nvSpPr>
        <p:spPr>
          <a:xfrm>
            <a:off x="3845764" y="3016010"/>
            <a:ext cx="614271" cy="215444"/>
          </a:xfrm>
          <a:prstGeom prst="rect">
            <a:avLst/>
          </a:prstGeom>
          <a:noFill/>
        </p:spPr>
        <p:txBody>
          <a:bodyPr wrap="none" rtlCol="0">
            <a:spAutoFit/>
          </a:bodyPr>
          <a:lstStyle/>
          <a:p>
            <a:r>
              <a:rPr lang="en-ZA" sz="800" dirty="0">
                <a:solidFill>
                  <a:srgbClr val="002060"/>
                </a:solidFill>
              </a:rPr>
              <a:t>Duplicate</a:t>
            </a:r>
          </a:p>
        </p:txBody>
      </p:sp>
      <p:sp>
        <p:nvSpPr>
          <p:cNvPr id="18" name="Right Brace 17">
            <a:extLst>
              <a:ext uri="{FF2B5EF4-FFF2-40B4-BE49-F238E27FC236}">
                <a16:creationId xmlns:a16="http://schemas.microsoft.com/office/drawing/2014/main" id="{C807693D-4488-F729-875D-8EF7EEEF132F}"/>
              </a:ext>
            </a:extLst>
          </p:cNvPr>
          <p:cNvSpPr/>
          <p:nvPr/>
        </p:nvSpPr>
        <p:spPr bwMode="auto">
          <a:xfrm>
            <a:off x="5535376" y="2903197"/>
            <a:ext cx="1947382" cy="791898"/>
          </a:xfrm>
          <a:prstGeom prst="rightBrace">
            <a:avLst>
              <a:gd name="adj1" fmla="val 8333"/>
              <a:gd name="adj2" fmla="val 51825"/>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810" tIns="0" rIns="3810" bIns="0" numCol="1" rtlCol="0" anchor="ctr" anchorCtr="0" compatLnSpc="1">
            <a:prstTxWarp prst="textNoShape">
              <a:avLst/>
            </a:prstTxWarp>
          </a:bodyPr>
          <a:lstStyle/>
          <a:p>
            <a:pPr marL="0" marR="0" indent="0" algn="l" defTabSz="895350" rtl="0" eaLnBrk="1" fontAlgn="base" latinLnBrk="0" hangingPunct="1">
              <a:lnSpc>
                <a:spcPct val="100000"/>
              </a:lnSpc>
              <a:spcBef>
                <a:spcPct val="0"/>
              </a:spcBef>
              <a:spcAft>
                <a:spcPct val="0"/>
              </a:spcAft>
              <a:buClrTx/>
              <a:buSzPct val="120000"/>
              <a:buFontTx/>
              <a:buNone/>
              <a:tabLst/>
            </a:pPr>
            <a:r>
              <a:rPr kumimoji="0" lang="en-US" sz="1400" b="1" i="0" u="none" strike="noStrike" cap="none" normalizeH="0" baseline="0" dirty="0">
                <a:ln>
                  <a:noFill/>
                </a:ln>
                <a:solidFill>
                  <a:srgbClr val="002060"/>
                </a:solidFill>
                <a:effectLst/>
                <a:latin typeface="Arial" charset="0"/>
              </a:rPr>
              <a:t>USB Flash Drive</a:t>
            </a:r>
            <a:endParaRPr kumimoji="0" lang="en-ZA" sz="1400" b="1" i="0" u="none" strike="noStrike" cap="none" normalizeH="0" baseline="0" dirty="0">
              <a:ln>
                <a:noFill/>
              </a:ln>
              <a:solidFill>
                <a:srgbClr val="002060"/>
              </a:solidFill>
              <a:effectLst/>
              <a:latin typeface="Arial" charset="0"/>
            </a:endParaRPr>
          </a:p>
        </p:txBody>
      </p:sp>
      <p:sp>
        <p:nvSpPr>
          <p:cNvPr id="19" name="Text Box 8">
            <a:extLst>
              <a:ext uri="{FF2B5EF4-FFF2-40B4-BE49-F238E27FC236}">
                <a16:creationId xmlns:a16="http://schemas.microsoft.com/office/drawing/2014/main" id="{71BFE4D0-14F2-B440-C16B-4BF6F6F44CAF}"/>
              </a:ext>
            </a:extLst>
          </p:cNvPr>
          <p:cNvSpPr txBox="1">
            <a:spLocks noChangeArrowheads="1"/>
          </p:cNvSpPr>
          <p:nvPr/>
        </p:nvSpPr>
        <p:spPr bwMode="auto">
          <a:xfrm>
            <a:off x="3018155" y="3016010"/>
            <a:ext cx="357188" cy="369888"/>
          </a:xfrm>
          <a:prstGeom prst="rect">
            <a:avLst/>
          </a:prstGeom>
          <a:noFill/>
          <a:ln w="9525">
            <a:noFill/>
            <a:miter lim="800000"/>
            <a:headEnd/>
            <a:tailEnd/>
          </a:ln>
        </p:spPr>
        <p:txBody>
          <a:bodyPr>
            <a:spAutoFit/>
          </a:bodyPr>
          <a:lstStyle/>
          <a:p>
            <a:pPr algn="l"/>
            <a:r>
              <a:rPr lang="en-ZA" sz="1800" dirty="0">
                <a:solidFill>
                  <a:srgbClr val="002060"/>
                </a:solidFill>
              </a:rPr>
              <a:t>+</a:t>
            </a:r>
            <a:endParaRPr lang="en-GB" sz="1800" dirty="0">
              <a:solidFill>
                <a:srgbClr val="002060"/>
              </a:solidFill>
            </a:endParaRPr>
          </a:p>
        </p:txBody>
      </p:sp>
      <p:sp>
        <p:nvSpPr>
          <p:cNvPr id="20" name="TextBox 19">
            <a:extLst>
              <a:ext uri="{FF2B5EF4-FFF2-40B4-BE49-F238E27FC236}">
                <a16:creationId xmlns:a16="http://schemas.microsoft.com/office/drawing/2014/main" id="{01555646-FD7D-6342-C048-AFC14AF5E84D}"/>
              </a:ext>
            </a:extLst>
          </p:cNvPr>
          <p:cNvSpPr txBox="1"/>
          <p:nvPr/>
        </p:nvSpPr>
        <p:spPr>
          <a:xfrm>
            <a:off x="6888480" y="2977202"/>
            <a:ext cx="1859280" cy="677108"/>
          </a:xfrm>
          <a:prstGeom prst="rect">
            <a:avLst/>
          </a:prstGeom>
          <a:noFill/>
        </p:spPr>
        <p:txBody>
          <a:bodyPr wrap="square" rtlCol="0">
            <a:spAutoFit/>
          </a:bodyPr>
          <a:lstStyle/>
          <a:p>
            <a:endParaRPr lang="en-ZA" sz="1000" b="1" dirty="0">
              <a:solidFill>
                <a:srgbClr val="002060"/>
              </a:solidFill>
            </a:endParaRPr>
          </a:p>
          <a:p>
            <a:pPr algn="ctr"/>
            <a:r>
              <a:rPr lang="en-ZA" sz="1400" b="1" dirty="0">
                <a:solidFill>
                  <a:srgbClr val="002060"/>
                </a:solidFill>
              </a:rPr>
              <a:t>Content of File 1 and 2</a:t>
            </a:r>
          </a:p>
        </p:txBody>
      </p:sp>
    </p:spTree>
    <p:extLst>
      <p:ext uri="{BB962C8B-B14F-4D97-AF65-F5344CB8AC3E}">
        <p14:creationId xmlns:p14="http://schemas.microsoft.com/office/powerpoint/2010/main" val="277019015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3F3EF4-2B0B-22C7-7061-DA6E4F77B67B}"/>
              </a:ext>
            </a:extLst>
          </p:cNvPr>
          <p:cNvSpPr>
            <a:spLocks noGrp="1"/>
          </p:cNvSpPr>
          <p:nvPr>
            <p:ph type="title"/>
          </p:nvPr>
        </p:nvSpPr>
        <p:spPr/>
        <p:txBody>
          <a:bodyPr>
            <a:normAutofit fontScale="90000"/>
          </a:bodyPr>
          <a:lstStyle/>
          <a:p>
            <a:r>
              <a:rPr lang="en-ZA" dirty="0"/>
              <a:t>File 2: Original/ Duplicate </a:t>
            </a:r>
            <a:br>
              <a:rPr lang="en-ZA" dirty="0"/>
            </a:br>
            <a:endParaRPr lang="en-ZA" dirty="0"/>
          </a:p>
        </p:txBody>
      </p:sp>
      <p:sp>
        <p:nvSpPr>
          <p:cNvPr id="3" name="Slide Number Placeholder 2">
            <a:extLst>
              <a:ext uri="{FF2B5EF4-FFF2-40B4-BE49-F238E27FC236}">
                <a16:creationId xmlns:a16="http://schemas.microsoft.com/office/drawing/2014/main" id="{81E4604F-127E-546A-7DBE-DF294C560C92}"/>
              </a:ext>
            </a:extLst>
          </p:cNvPr>
          <p:cNvSpPr>
            <a:spLocks noGrp="1"/>
          </p:cNvSpPr>
          <p:nvPr>
            <p:ph type="sldNum" sz="quarter" idx="10"/>
          </p:nvPr>
        </p:nvSpPr>
        <p:spPr/>
        <p:txBody>
          <a:bodyPr/>
          <a:lstStyle/>
          <a:p>
            <a:fld id="{B540B12B-D968-2643-8E7F-238A3C456CC9}" type="slidenum">
              <a:rPr lang="en-US" smtClean="0"/>
              <a:pPr/>
              <a:t>30</a:t>
            </a:fld>
            <a:endParaRPr lang="en-US" dirty="0"/>
          </a:p>
        </p:txBody>
      </p:sp>
      <p:sp>
        <p:nvSpPr>
          <p:cNvPr id="6" name="Rectangle 43">
            <a:extLst>
              <a:ext uri="{FF2B5EF4-FFF2-40B4-BE49-F238E27FC236}">
                <a16:creationId xmlns:a16="http://schemas.microsoft.com/office/drawing/2014/main" id="{5EA983E1-FA42-4374-BD59-ABAD3A144BA8}"/>
              </a:ext>
            </a:extLst>
          </p:cNvPr>
          <p:cNvSpPr>
            <a:spLocks noChangeArrowheads="1"/>
          </p:cNvSpPr>
          <p:nvPr/>
        </p:nvSpPr>
        <p:spPr bwMode="auto">
          <a:xfrm>
            <a:off x="241738" y="1481732"/>
            <a:ext cx="1460938" cy="592434"/>
          </a:xfrm>
          <a:prstGeom prst="rect">
            <a:avLst/>
          </a:prstGeom>
          <a:solidFill>
            <a:srgbClr val="FFFFFF"/>
          </a:solidFill>
          <a:ln w="9525" algn="ctr">
            <a:solidFill>
              <a:schemeClr val="tx2"/>
            </a:solidFill>
            <a:miter lim="800000"/>
            <a:headEnd/>
            <a:tailEnd/>
          </a:ln>
          <a:effectLst>
            <a:outerShdw dist="38100" dir="2700000" algn="tl" rotWithShape="0">
              <a:srgbClr val="000000">
                <a:alpha val="39999"/>
              </a:srgbClr>
            </a:outerShdw>
          </a:effectLst>
        </p:spPr>
        <p:txBody>
          <a:bodyPr wrap="none" anchor="ctr"/>
          <a:lstStyle/>
          <a:p>
            <a:r>
              <a:rPr lang="en-US" sz="1400" b="1" dirty="0">
                <a:solidFill>
                  <a:schemeClr val="tx2"/>
                </a:solidFill>
              </a:rPr>
              <a:t>File/Envelope 2</a:t>
            </a:r>
          </a:p>
        </p:txBody>
      </p:sp>
      <p:sp>
        <p:nvSpPr>
          <p:cNvPr id="7" name="44 CuadroTexto">
            <a:extLst>
              <a:ext uri="{FF2B5EF4-FFF2-40B4-BE49-F238E27FC236}">
                <a16:creationId xmlns:a16="http://schemas.microsoft.com/office/drawing/2014/main" id="{26B5F292-3ED1-5DB8-F8FD-F84EA1B01E56}"/>
              </a:ext>
            </a:extLst>
          </p:cNvPr>
          <p:cNvSpPr txBox="1"/>
          <p:nvPr/>
        </p:nvSpPr>
        <p:spPr>
          <a:xfrm>
            <a:off x="1794390" y="1481731"/>
            <a:ext cx="5089886" cy="2274669"/>
          </a:xfrm>
          <a:prstGeom prst="rect">
            <a:avLst/>
          </a:prstGeom>
          <a:noFill/>
          <a:ln w="15875">
            <a:solidFill>
              <a:schemeClr val="accent1"/>
            </a:solidFill>
          </a:ln>
          <a:effectLst/>
        </p:spPr>
        <p:txBody>
          <a:bodyPr lIns="0" tIns="0" rIns="0" bIns="0" anchor="ctr"/>
          <a:lstStyle/>
          <a:p>
            <a:pPr algn="l" fontAlgn="auto">
              <a:lnSpc>
                <a:spcPct val="150000"/>
              </a:lnSpc>
              <a:spcBef>
                <a:spcPts val="0"/>
              </a:spcBef>
              <a:spcAft>
                <a:spcPts val="0"/>
              </a:spcAft>
              <a:defRPr/>
            </a:pPr>
            <a:endParaRPr lang="en-US" sz="1200" dirty="0">
              <a:solidFill>
                <a:schemeClr val="tx2"/>
              </a:solidFill>
            </a:endParaRPr>
          </a:p>
          <a:p>
            <a:pPr marL="171450" indent="-171450" algn="l" fontAlgn="auto">
              <a:lnSpc>
                <a:spcPct val="150000"/>
              </a:lnSpc>
              <a:spcBef>
                <a:spcPts val="0"/>
              </a:spcBef>
              <a:spcAft>
                <a:spcPts val="0"/>
              </a:spcAft>
              <a:buFont typeface="Arial" pitchFamily="34" charset="0"/>
              <a:buChar char="•"/>
              <a:defRPr/>
            </a:pPr>
            <a:endParaRPr lang="en-US" sz="1200" dirty="0">
              <a:solidFill>
                <a:schemeClr val="tx2"/>
              </a:solidFill>
            </a:endParaRPr>
          </a:p>
          <a:p>
            <a:pPr marL="171450" indent="-171450" algn="l" fontAlgn="auto">
              <a:lnSpc>
                <a:spcPct val="150000"/>
              </a:lnSpc>
              <a:spcBef>
                <a:spcPts val="0"/>
              </a:spcBef>
              <a:spcAft>
                <a:spcPts val="0"/>
              </a:spcAft>
              <a:buFont typeface="Arial" pitchFamily="34" charset="0"/>
              <a:buChar char="•"/>
              <a:defRPr/>
            </a:pPr>
            <a:endParaRPr lang="en-US" sz="1200" dirty="0">
              <a:solidFill>
                <a:schemeClr val="tx2"/>
              </a:solidFill>
            </a:endParaRPr>
          </a:p>
          <a:p>
            <a:pPr marL="171450" indent="-171450" algn="l" fontAlgn="auto">
              <a:lnSpc>
                <a:spcPct val="150000"/>
              </a:lnSpc>
              <a:spcBef>
                <a:spcPts val="0"/>
              </a:spcBef>
              <a:spcAft>
                <a:spcPts val="0"/>
              </a:spcAft>
              <a:buFont typeface="Arial" pitchFamily="34" charset="0"/>
              <a:buChar char="•"/>
              <a:defRPr/>
            </a:pPr>
            <a:endParaRPr lang="en-US" sz="1200" dirty="0">
              <a:solidFill>
                <a:schemeClr val="tx2"/>
              </a:solidFill>
            </a:endParaRPr>
          </a:p>
          <a:p>
            <a:pPr algn="l" fontAlgn="auto">
              <a:lnSpc>
                <a:spcPct val="150000"/>
              </a:lnSpc>
              <a:spcBef>
                <a:spcPts val="0"/>
              </a:spcBef>
              <a:spcAft>
                <a:spcPts val="0"/>
              </a:spcAft>
              <a:defRPr/>
            </a:pPr>
            <a:r>
              <a:rPr lang="en-US" sz="1600" b="1" dirty="0">
                <a:solidFill>
                  <a:schemeClr val="tx2"/>
                </a:solidFill>
              </a:rPr>
              <a:t>Section 1</a:t>
            </a:r>
          </a:p>
          <a:p>
            <a:pPr marL="171450" indent="-171450" fontAlgn="auto">
              <a:lnSpc>
                <a:spcPct val="150000"/>
              </a:lnSpc>
              <a:spcBef>
                <a:spcPts val="0"/>
              </a:spcBef>
              <a:spcAft>
                <a:spcPts val="0"/>
              </a:spcAft>
              <a:buFont typeface="Arial" pitchFamily="34" charset="0"/>
              <a:buChar char="•"/>
              <a:defRPr/>
            </a:pPr>
            <a:r>
              <a:rPr lang="en-ZA" sz="1600" dirty="0">
                <a:solidFill>
                  <a:schemeClr val="tx2"/>
                </a:solidFill>
              </a:rPr>
              <a:t>B-BBEE certificate (SBD 6.1 )</a:t>
            </a:r>
          </a:p>
          <a:p>
            <a:pPr algn="l" fontAlgn="auto">
              <a:lnSpc>
                <a:spcPct val="150000"/>
              </a:lnSpc>
              <a:spcBef>
                <a:spcPts val="0"/>
              </a:spcBef>
              <a:spcAft>
                <a:spcPts val="0"/>
              </a:spcAft>
              <a:defRPr/>
            </a:pPr>
            <a:r>
              <a:rPr lang="en-US" sz="1600" b="1" dirty="0">
                <a:solidFill>
                  <a:schemeClr val="tx2"/>
                </a:solidFill>
              </a:rPr>
              <a:t>Section 2</a:t>
            </a:r>
          </a:p>
          <a:p>
            <a:pPr marL="171450" indent="-171450" fontAlgn="auto">
              <a:lnSpc>
                <a:spcPct val="150000"/>
              </a:lnSpc>
              <a:spcBef>
                <a:spcPts val="0"/>
              </a:spcBef>
              <a:spcAft>
                <a:spcPts val="0"/>
              </a:spcAft>
              <a:buFont typeface="Arial" pitchFamily="34" charset="0"/>
              <a:buChar char="•"/>
              <a:defRPr/>
            </a:pPr>
            <a:r>
              <a:rPr lang="en-US" sz="1600" dirty="0">
                <a:solidFill>
                  <a:schemeClr val="tx2"/>
                </a:solidFill>
              </a:rPr>
              <a:t>Pricing Schedule – Annexure B</a:t>
            </a:r>
          </a:p>
          <a:p>
            <a:pPr marL="171450" indent="-171450" algn="l" fontAlgn="auto">
              <a:lnSpc>
                <a:spcPct val="150000"/>
              </a:lnSpc>
              <a:spcBef>
                <a:spcPts val="0"/>
              </a:spcBef>
              <a:spcAft>
                <a:spcPts val="0"/>
              </a:spcAft>
              <a:buFont typeface="Arial" pitchFamily="34" charset="0"/>
              <a:buChar char="•"/>
              <a:defRPr/>
            </a:pPr>
            <a:endParaRPr lang="en-US" sz="1200" dirty="0">
              <a:solidFill>
                <a:schemeClr val="tx2"/>
              </a:solidFill>
            </a:endParaRPr>
          </a:p>
          <a:p>
            <a:pPr marL="171450" indent="-171450" algn="l" fontAlgn="auto">
              <a:lnSpc>
                <a:spcPct val="150000"/>
              </a:lnSpc>
              <a:spcBef>
                <a:spcPts val="0"/>
              </a:spcBef>
              <a:spcAft>
                <a:spcPts val="0"/>
              </a:spcAft>
              <a:buFont typeface="Arial" pitchFamily="34" charset="0"/>
              <a:buChar char="•"/>
              <a:defRPr/>
            </a:pPr>
            <a:endParaRPr lang="en-US" sz="1200" dirty="0">
              <a:solidFill>
                <a:schemeClr val="tx2"/>
              </a:solidFill>
            </a:endParaRPr>
          </a:p>
          <a:p>
            <a:pPr algn="l" fontAlgn="auto">
              <a:lnSpc>
                <a:spcPct val="150000"/>
              </a:lnSpc>
              <a:spcBef>
                <a:spcPts val="0"/>
              </a:spcBef>
              <a:spcAft>
                <a:spcPts val="0"/>
              </a:spcAft>
              <a:defRPr/>
            </a:pPr>
            <a:endParaRPr lang="en-US" sz="1200" dirty="0">
              <a:solidFill>
                <a:schemeClr val="tx2"/>
              </a:solidFill>
            </a:endParaRPr>
          </a:p>
          <a:p>
            <a:pPr algn="l" fontAlgn="auto">
              <a:lnSpc>
                <a:spcPct val="150000"/>
              </a:lnSpc>
              <a:spcBef>
                <a:spcPts val="0"/>
              </a:spcBef>
              <a:spcAft>
                <a:spcPts val="0"/>
              </a:spcAft>
              <a:defRPr/>
            </a:pPr>
            <a:endParaRPr lang="en-US" sz="1200" kern="0" dirty="0">
              <a:solidFill>
                <a:schemeClr val="tx2"/>
              </a:solidFill>
            </a:endParaRPr>
          </a:p>
        </p:txBody>
      </p:sp>
      <p:sp>
        <p:nvSpPr>
          <p:cNvPr id="8" name="Rectangle 43">
            <a:extLst>
              <a:ext uri="{FF2B5EF4-FFF2-40B4-BE49-F238E27FC236}">
                <a16:creationId xmlns:a16="http://schemas.microsoft.com/office/drawing/2014/main" id="{215E7CB9-1025-5CDB-1DC1-22E3188DBB82}"/>
              </a:ext>
            </a:extLst>
          </p:cNvPr>
          <p:cNvSpPr>
            <a:spLocks noChangeArrowheads="1"/>
          </p:cNvSpPr>
          <p:nvPr/>
        </p:nvSpPr>
        <p:spPr bwMode="auto">
          <a:xfrm>
            <a:off x="7335010" y="1481732"/>
            <a:ext cx="774700" cy="447037"/>
          </a:xfrm>
          <a:prstGeom prst="rect">
            <a:avLst/>
          </a:prstGeom>
          <a:solidFill>
            <a:schemeClr val="tx2">
              <a:lumMod val="75000"/>
            </a:schemeClr>
          </a:solidFill>
          <a:ln w="9525" algn="ctr">
            <a:noFill/>
            <a:miter lim="800000"/>
            <a:headEnd/>
            <a:tailEnd/>
          </a:ln>
          <a:effectLst>
            <a:outerShdw blurRad="50800" dist="38100" dir="2700000" algn="tl" rotWithShape="0">
              <a:prstClr val="black">
                <a:alpha val="40000"/>
              </a:prstClr>
            </a:outerShdw>
          </a:effectLst>
        </p:spPr>
        <p:txBody>
          <a:bodyPr wrap="none" anchor="ctr"/>
          <a:lstStyle/>
          <a:p>
            <a:pPr>
              <a:defRPr/>
            </a:pPr>
            <a:endParaRPr lang="en-US" sz="1800" dirty="0">
              <a:solidFill>
                <a:srgbClr val="FFFFFF"/>
              </a:solidFill>
              <a:effectLst>
                <a:outerShdw blurRad="38100" dist="38100" dir="2700000" algn="tl">
                  <a:srgbClr val="000000">
                    <a:alpha val="43137"/>
                  </a:srgbClr>
                </a:outerShdw>
              </a:effectLst>
              <a:latin typeface="Calibri"/>
              <a:cs typeface="+mn-cs"/>
            </a:endParaRPr>
          </a:p>
        </p:txBody>
      </p:sp>
      <p:sp>
        <p:nvSpPr>
          <p:cNvPr id="9" name="Freeform 23">
            <a:extLst>
              <a:ext uri="{FF2B5EF4-FFF2-40B4-BE49-F238E27FC236}">
                <a16:creationId xmlns:a16="http://schemas.microsoft.com/office/drawing/2014/main" id="{50912F85-2472-3D77-C711-F8C38F4E01D9}"/>
              </a:ext>
            </a:extLst>
          </p:cNvPr>
          <p:cNvSpPr>
            <a:spLocks/>
          </p:cNvSpPr>
          <p:nvPr/>
        </p:nvSpPr>
        <p:spPr bwMode="auto">
          <a:xfrm>
            <a:off x="7524830" y="1523027"/>
            <a:ext cx="395061" cy="364445"/>
          </a:xfrm>
          <a:custGeom>
            <a:avLst/>
            <a:gdLst>
              <a:gd name="T0" fmla="*/ 2 w 140"/>
              <a:gd name="T1" fmla="*/ 94 h 152"/>
              <a:gd name="T2" fmla="*/ 2 w 140"/>
              <a:gd name="T3" fmla="*/ 94 h 152"/>
              <a:gd name="T4" fmla="*/ 0 w 140"/>
              <a:gd name="T5" fmla="*/ 88 h 152"/>
              <a:gd name="T6" fmla="*/ 2 w 140"/>
              <a:gd name="T7" fmla="*/ 82 h 152"/>
              <a:gd name="T8" fmla="*/ 6 w 140"/>
              <a:gd name="T9" fmla="*/ 76 h 152"/>
              <a:gd name="T10" fmla="*/ 20 w 140"/>
              <a:gd name="T11" fmla="*/ 68 h 152"/>
              <a:gd name="T12" fmla="*/ 20 w 140"/>
              <a:gd name="T13" fmla="*/ 68 h 152"/>
              <a:gd name="T14" fmla="*/ 26 w 140"/>
              <a:gd name="T15" fmla="*/ 68 h 152"/>
              <a:gd name="T16" fmla="*/ 28 w 140"/>
              <a:gd name="T17" fmla="*/ 68 h 152"/>
              <a:gd name="T18" fmla="*/ 32 w 140"/>
              <a:gd name="T19" fmla="*/ 72 h 152"/>
              <a:gd name="T20" fmla="*/ 32 w 140"/>
              <a:gd name="T21" fmla="*/ 72 h 152"/>
              <a:gd name="T22" fmla="*/ 38 w 140"/>
              <a:gd name="T23" fmla="*/ 92 h 152"/>
              <a:gd name="T24" fmla="*/ 38 w 140"/>
              <a:gd name="T25" fmla="*/ 92 h 152"/>
              <a:gd name="T26" fmla="*/ 42 w 140"/>
              <a:gd name="T27" fmla="*/ 100 h 152"/>
              <a:gd name="T28" fmla="*/ 44 w 140"/>
              <a:gd name="T29" fmla="*/ 100 h 152"/>
              <a:gd name="T30" fmla="*/ 48 w 140"/>
              <a:gd name="T31" fmla="*/ 94 h 152"/>
              <a:gd name="T32" fmla="*/ 90 w 140"/>
              <a:gd name="T33" fmla="*/ 22 h 152"/>
              <a:gd name="T34" fmla="*/ 90 w 140"/>
              <a:gd name="T35" fmla="*/ 22 h 152"/>
              <a:gd name="T36" fmla="*/ 96 w 140"/>
              <a:gd name="T37" fmla="*/ 16 h 152"/>
              <a:gd name="T38" fmla="*/ 104 w 140"/>
              <a:gd name="T39" fmla="*/ 10 h 152"/>
              <a:gd name="T40" fmla="*/ 112 w 140"/>
              <a:gd name="T41" fmla="*/ 6 h 152"/>
              <a:gd name="T42" fmla="*/ 134 w 140"/>
              <a:gd name="T43" fmla="*/ 0 h 152"/>
              <a:gd name="T44" fmla="*/ 134 w 140"/>
              <a:gd name="T45" fmla="*/ 0 h 152"/>
              <a:gd name="T46" fmla="*/ 136 w 140"/>
              <a:gd name="T47" fmla="*/ 0 h 152"/>
              <a:gd name="T48" fmla="*/ 138 w 140"/>
              <a:gd name="T49" fmla="*/ 0 h 152"/>
              <a:gd name="T50" fmla="*/ 140 w 140"/>
              <a:gd name="T51" fmla="*/ 2 h 152"/>
              <a:gd name="T52" fmla="*/ 140 w 140"/>
              <a:gd name="T53" fmla="*/ 4 h 152"/>
              <a:gd name="T54" fmla="*/ 136 w 140"/>
              <a:gd name="T55" fmla="*/ 10 h 152"/>
              <a:gd name="T56" fmla="*/ 136 w 140"/>
              <a:gd name="T57" fmla="*/ 10 h 152"/>
              <a:gd name="T58" fmla="*/ 110 w 140"/>
              <a:gd name="T59" fmla="*/ 46 h 152"/>
              <a:gd name="T60" fmla="*/ 86 w 140"/>
              <a:gd name="T61" fmla="*/ 82 h 152"/>
              <a:gd name="T62" fmla="*/ 64 w 140"/>
              <a:gd name="T63" fmla="*/ 120 h 152"/>
              <a:gd name="T64" fmla="*/ 52 w 140"/>
              <a:gd name="T65" fmla="*/ 142 h 152"/>
              <a:gd name="T66" fmla="*/ 52 w 140"/>
              <a:gd name="T67" fmla="*/ 142 h 152"/>
              <a:gd name="T68" fmla="*/ 50 w 140"/>
              <a:gd name="T69" fmla="*/ 146 h 152"/>
              <a:gd name="T70" fmla="*/ 46 w 140"/>
              <a:gd name="T71" fmla="*/ 150 h 152"/>
              <a:gd name="T72" fmla="*/ 38 w 140"/>
              <a:gd name="T73" fmla="*/ 150 h 152"/>
              <a:gd name="T74" fmla="*/ 38 w 140"/>
              <a:gd name="T75" fmla="*/ 150 h 152"/>
              <a:gd name="T76" fmla="*/ 26 w 140"/>
              <a:gd name="T77" fmla="*/ 152 h 152"/>
              <a:gd name="T78" fmla="*/ 26 w 140"/>
              <a:gd name="T79" fmla="*/ 152 h 152"/>
              <a:gd name="T80" fmla="*/ 20 w 140"/>
              <a:gd name="T81" fmla="*/ 150 h 152"/>
              <a:gd name="T82" fmla="*/ 18 w 140"/>
              <a:gd name="T83" fmla="*/ 146 h 152"/>
              <a:gd name="T84" fmla="*/ 16 w 140"/>
              <a:gd name="T85" fmla="*/ 142 h 152"/>
              <a:gd name="T86" fmla="*/ 2 w 140"/>
              <a:gd name="T87" fmla="*/ 94 h 15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0"/>
              <a:gd name="T133" fmla="*/ 0 h 152"/>
              <a:gd name="T134" fmla="*/ 140 w 140"/>
              <a:gd name="T135" fmla="*/ 152 h 15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0" h="152">
                <a:moveTo>
                  <a:pt x="2" y="94"/>
                </a:moveTo>
                <a:lnTo>
                  <a:pt x="2" y="94"/>
                </a:lnTo>
                <a:lnTo>
                  <a:pt x="0" y="88"/>
                </a:lnTo>
                <a:lnTo>
                  <a:pt x="2" y="82"/>
                </a:lnTo>
                <a:lnTo>
                  <a:pt x="6" y="76"/>
                </a:lnTo>
                <a:lnTo>
                  <a:pt x="20" y="68"/>
                </a:lnTo>
                <a:lnTo>
                  <a:pt x="26" y="68"/>
                </a:lnTo>
                <a:lnTo>
                  <a:pt x="28" y="68"/>
                </a:lnTo>
                <a:lnTo>
                  <a:pt x="32" y="72"/>
                </a:lnTo>
                <a:lnTo>
                  <a:pt x="38" y="92"/>
                </a:lnTo>
                <a:lnTo>
                  <a:pt x="42" y="100"/>
                </a:lnTo>
                <a:lnTo>
                  <a:pt x="44" y="100"/>
                </a:lnTo>
                <a:lnTo>
                  <a:pt x="48" y="94"/>
                </a:lnTo>
                <a:lnTo>
                  <a:pt x="90" y="22"/>
                </a:lnTo>
                <a:lnTo>
                  <a:pt x="96" y="16"/>
                </a:lnTo>
                <a:lnTo>
                  <a:pt x="104" y="10"/>
                </a:lnTo>
                <a:lnTo>
                  <a:pt x="112" y="6"/>
                </a:lnTo>
                <a:lnTo>
                  <a:pt x="134" y="0"/>
                </a:lnTo>
                <a:lnTo>
                  <a:pt x="136" y="0"/>
                </a:lnTo>
                <a:lnTo>
                  <a:pt x="138" y="0"/>
                </a:lnTo>
                <a:lnTo>
                  <a:pt x="140" y="2"/>
                </a:lnTo>
                <a:lnTo>
                  <a:pt x="140" y="4"/>
                </a:lnTo>
                <a:lnTo>
                  <a:pt x="136" y="10"/>
                </a:lnTo>
                <a:lnTo>
                  <a:pt x="110" y="46"/>
                </a:lnTo>
                <a:lnTo>
                  <a:pt x="86" y="82"/>
                </a:lnTo>
                <a:lnTo>
                  <a:pt x="64" y="120"/>
                </a:lnTo>
                <a:lnTo>
                  <a:pt x="52" y="142"/>
                </a:lnTo>
                <a:lnTo>
                  <a:pt x="50" y="146"/>
                </a:lnTo>
                <a:lnTo>
                  <a:pt x="46" y="150"/>
                </a:lnTo>
                <a:lnTo>
                  <a:pt x="38" y="150"/>
                </a:lnTo>
                <a:lnTo>
                  <a:pt x="26" y="152"/>
                </a:lnTo>
                <a:lnTo>
                  <a:pt x="20" y="150"/>
                </a:lnTo>
                <a:lnTo>
                  <a:pt x="18" y="146"/>
                </a:lnTo>
                <a:lnTo>
                  <a:pt x="16" y="142"/>
                </a:lnTo>
                <a:lnTo>
                  <a:pt x="2" y="94"/>
                </a:lnTo>
                <a:close/>
              </a:path>
            </a:pathLst>
          </a:custGeom>
          <a:solidFill>
            <a:schemeClr val="bg1"/>
          </a:solidFill>
          <a:ln w="9525">
            <a:noFill/>
            <a:round/>
            <a:headEnd/>
            <a:tailEnd/>
          </a:ln>
          <a:effectLst>
            <a:outerShdw blurRad="50800" dist="38100" dir="2700000" algn="tl" rotWithShape="0">
              <a:prstClr val="black">
                <a:alpha val="40000"/>
              </a:prstClr>
            </a:outerShdw>
          </a:effectLst>
        </p:spPr>
        <p:txBody>
          <a:bodyPr/>
          <a:lstStyle/>
          <a:p>
            <a:pPr algn="l">
              <a:defRPr/>
            </a:pPr>
            <a:endParaRPr lang="en-US" sz="1800" dirty="0">
              <a:solidFill>
                <a:srgbClr val="000000"/>
              </a:solidFill>
              <a:cs typeface="+mn-cs"/>
            </a:endParaRPr>
          </a:p>
        </p:txBody>
      </p:sp>
      <p:sp>
        <p:nvSpPr>
          <p:cNvPr id="10" name="TextBox 9">
            <a:extLst>
              <a:ext uri="{FF2B5EF4-FFF2-40B4-BE49-F238E27FC236}">
                <a16:creationId xmlns:a16="http://schemas.microsoft.com/office/drawing/2014/main" id="{32CC3BF6-81AB-2B08-C4EE-1D00F0E5C1B5}"/>
              </a:ext>
            </a:extLst>
          </p:cNvPr>
          <p:cNvSpPr txBox="1"/>
          <p:nvPr/>
        </p:nvSpPr>
        <p:spPr>
          <a:xfrm>
            <a:off x="1093076" y="5396014"/>
            <a:ext cx="7500106" cy="800219"/>
          </a:xfrm>
          <a:prstGeom prst="rect">
            <a:avLst/>
          </a:prstGeom>
          <a:noFill/>
        </p:spPr>
        <p:txBody>
          <a:bodyPr wrap="square" rtlCol="0">
            <a:spAutoFit/>
          </a:bodyPr>
          <a:lstStyle/>
          <a:p>
            <a:r>
              <a:rPr lang="en-ZA" sz="1400" b="1" dirty="0">
                <a:solidFill>
                  <a:srgbClr val="FF0000"/>
                </a:solidFill>
              </a:rPr>
              <a:t>Each file must be marked correctly and sealed separately for easy reference during the evaluation process. USB Flash Drive marked with Bidder Name </a:t>
            </a:r>
          </a:p>
          <a:p>
            <a:endParaRPr lang="en-ZA" dirty="0"/>
          </a:p>
        </p:txBody>
      </p:sp>
      <p:sp>
        <p:nvSpPr>
          <p:cNvPr id="11" name="TextBox 10">
            <a:extLst>
              <a:ext uri="{FF2B5EF4-FFF2-40B4-BE49-F238E27FC236}">
                <a16:creationId xmlns:a16="http://schemas.microsoft.com/office/drawing/2014/main" id="{F3F80E8B-7025-D154-516B-F6B2A6C627EE}"/>
              </a:ext>
            </a:extLst>
          </p:cNvPr>
          <p:cNvSpPr txBox="1"/>
          <p:nvPr/>
        </p:nvSpPr>
        <p:spPr>
          <a:xfrm>
            <a:off x="442785" y="5522138"/>
            <a:ext cx="582649" cy="307777"/>
          </a:xfrm>
          <a:prstGeom prst="rect">
            <a:avLst/>
          </a:prstGeom>
          <a:noFill/>
        </p:spPr>
        <p:txBody>
          <a:bodyPr wrap="square" rtlCol="0">
            <a:spAutoFit/>
          </a:bodyPr>
          <a:lstStyle/>
          <a:p>
            <a:r>
              <a:rPr lang="en-ZA" sz="1400" b="1" dirty="0">
                <a:solidFill>
                  <a:srgbClr val="FF0000"/>
                </a:solidFill>
              </a:rPr>
              <a:t>NB!</a:t>
            </a:r>
          </a:p>
        </p:txBody>
      </p:sp>
    </p:spTree>
    <p:extLst>
      <p:ext uri="{BB962C8B-B14F-4D97-AF65-F5344CB8AC3E}">
        <p14:creationId xmlns:p14="http://schemas.microsoft.com/office/powerpoint/2010/main" val="389523385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987C60-E900-5222-4AA5-FA12EB8110FD}"/>
              </a:ext>
            </a:extLst>
          </p:cNvPr>
          <p:cNvSpPr>
            <a:spLocks noGrp="1"/>
          </p:cNvSpPr>
          <p:nvPr>
            <p:ph type="title"/>
          </p:nvPr>
        </p:nvSpPr>
        <p:spPr/>
        <p:txBody>
          <a:bodyPr>
            <a:normAutofit fontScale="90000"/>
          </a:bodyPr>
          <a:lstStyle/>
          <a:p>
            <a:r>
              <a:rPr lang="en-ZA" dirty="0"/>
              <a:t>File 1: Original/ Duplicate </a:t>
            </a:r>
            <a:br>
              <a:rPr lang="en-ZA" dirty="0"/>
            </a:br>
            <a:endParaRPr lang="en-ZA" dirty="0"/>
          </a:p>
        </p:txBody>
      </p:sp>
      <p:sp>
        <p:nvSpPr>
          <p:cNvPr id="3" name="Slide Number Placeholder 2">
            <a:extLst>
              <a:ext uri="{FF2B5EF4-FFF2-40B4-BE49-F238E27FC236}">
                <a16:creationId xmlns:a16="http://schemas.microsoft.com/office/drawing/2014/main" id="{B1054D29-62A0-0FA8-EB43-CECE2EAF90AF}"/>
              </a:ext>
            </a:extLst>
          </p:cNvPr>
          <p:cNvSpPr>
            <a:spLocks noGrp="1"/>
          </p:cNvSpPr>
          <p:nvPr>
            <p:ph type="sldNum" sz="quarter" idx="10"/>
          </p:nvPr>
        </p:nvSpPr>
        <p:spPr/>
        <p:txBody>
          <a:bodyPr/>
          <a:lstStyle/>
          <a:p>
            <a:fld id="{B540B12B-D968-2643-8E7F-238A3C456CC9}" type="slidenum">
              <a:rPr lang="en-US" smtClean="0"/>
              <a:pPr/>
              <a:t>31</a:t>
            </a:fld>
            <a:endParaRPr lang="en-US" dirty="0"/>
          </a:p>
        </p:txBody>
      </p:sp>
      <p:sp>
        <p:nvSpPr>
          <p:cNvPr id="6" name="Rectangle 43">
            <a:extLst>
              <a:ext uri="{FF2B5EF4-FFF2-40B4-BE49-F238E27FC236}">
                <a16:creationId xmlns:a16="http://schemas.microsoft.com/office/drawing/2014/main" id="{9BCB5672-9013-AB3D-8096-8709138E2528}"/>
              </a:ext>
            </a:extLst>
          </p:cNvPr>
          <p:cNvSpPr>
            <a:spLocks noChangeArrowheads="1"/>
          </p:cNvSpPr>
          <p:nvPr/>
        </p:nvSpPr>
        <p:spPr bwMode="auto">
          <a:xfrm>
            <a:off x="248929" y="2372718"/>
            <a:ext cx="1306602" cy="759364"/>
          </a:xfrm>
          <a:prstGeom prst="rect">
            <a:avLst/>
          </a:prstGeom>
          <a:solidFill>
            <a:srgbClr val="FFFFFF"/>
          </a:solidFill>
          <a:ln w="9525" algn="ctr">
            <a:solidFill>
              <a:schemeClr val="tx2"/>
            </a:solidFill>
            <a:miter lim="800000"/>
            <a:headEnd/>
            <a:tailEnd/>
          </a:ln>
          <a:effectLst>
            <a:outerShdw dist="38100" dir="2700000" algn="tl" rotWithShape="0">
              <a:srgbClr val="000000">
                <a:alpha val="39999"/>
              </a:srgbClr>
            </a:outerShdw>
          </a:effectLst>
        </p:spPr>
        <p:txBody>
          <a:bodyPr wrap="none" anchor="ctr"/>
          <a:lstStyle/>
          <a:p>
            <a:pPr>
              <a:defRPr/>
            </a:pPr>
            <a:r>
              <a:rPr lang="en-US" sz="1200" b="1" dirty="0">
                <a:solidFill>
                  <a:srgbClr val="002060"/>
                </a:solidFill>
              </a:rPr>
              <a:t>File/Envelope 1</a:t>
            </a:r>
          </a:p>
          <a:p>
            <a:pPr>
              <a:defRPr/>
            </a:pPr>
            <a:r>
              <a:rPr lang="en-US" sz="1200" b="1" dirty="0">
                <a:solidFill>
                  <a:srgbClr val="002060"/>
                </a:solidFill>
              </a:rPr>
              <a:t>Technical </a:t>
            </a:r>
          </a:p>
          <a:p>
            <a:pPr>
              <a:defRPr/>
            </a:pPr>
            <a:r>
              <a:rPr lang="en-US" sz="1200" b="1" dirty="0">
                <a:solidFill>
                  <a:srgbClr val="002060"/>
                </a:solidFill>
              </a:rPr>
              <a:t>Proposa</a:t>
            </a:r>
            <a:r>
              <a:rPr lang="en-US" sz="1400" b="1" dirty="0">
                <a:solidFill>
                  <a:srgbClr val="002060"/>
                </a:solidFill>
              </a:rPr>
              <a:t>l</a:t>
            </a:r>
          </a:p>
        </p:txBody>
      </p:sp>
      <p:sp>
        <p:nvSpPr>
          <p:cNvPr id="7" name="44 CuadroTexto">
            <a:extLst>
              <a:ext uri="{FF2B5EF4-FFF2-40B4-BE49-F238E27FC236}">
                <a16:creationId xmlns:a16="http://schemas.microsoft.com/office/drawing/2014/main" id="{85EB9A7B-8C33-1BCE-9EE0-BD9DE6AC5CFB}"/>
              </a:ext>
            </a:extLst>
          </p:cNvPr>
          <p:cNvSpPr txBox="1"/>
          <p:nvPr/>
        </p:nvSpPr>
        <p:spPr>
          <a:xfrm>
            <a:off x="1660634" y="973931"/>
            <a:ext cx="5454869" cy="5207793"/>
          </a:xfrm>
          <a:prstGeom prst="rect">
            <a:avLst/>
          </a:prstGeom>
          <a:noFill/>
          <a:ln w="15875">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a:effectLst/>
        </p:spPr>
        <p:txBody>
          <a:bodyPr lIns="0" tIns="0" rIns="0" bIns="0" anchor="ctr"/>
          <a:lstStyle/>
          <a:p>
            <a:pPr marL="95250" fontAlgn="auto">
              <a:lnSpc>
                <a:spcPct val="150000"/>
              </a:lnSpc>
              <a:spcBef>
                <a:spcPts val="0"/>
              </a:spcBef>
              <a:spcAft>
                <a:spcPts val="0"/>
              </a:spcAft>
              <a:tabLst>
                <a:tab pos="273050" algn="l"/>
              </a:tabLst>
              <a:defRPr/>
            </a:pPr>
            <a:r>
              <a:rPr lang="en-US" sz="1600" b="1" dirty="0">
                <a:solidFill>
                  <a:srgbClr val="002060"/>
                </a:solidFill>
              </a:rPr>
              <a:t>Section 1</a:t>
            </a:r>
          </a:p>
          <a:p>
            <a:pPr marL="266700" indent="-171450" fontAlgn="auto">
              <a:lnSpc>
                <a:spcPct val="150000"/>
              </a:lnSpc>
              <a:spcBef>
                <a:spcPts val="0"/>
              </a:spcBef>
              <a:spcAft>
                <a:spcPts val="0"/>
              </a:spcAft>
              <a:buFont typeface="Arial" pitchFamily="34" charset="0"/>
              <a:buChar char="•"/>
              <a:tabLst>
                <a:tab pos="273050" algn="l"/>
              </a:tabLst>
              <a:defRPr/>
            </a:pPr>
            <a:r>
              <a:rPr lang="en-US" sz="1600" dirty="0">
                <a:solidFill>
                  <a:srgbClr val="002060"/>
                </a:solidFill>
              </a:rPr>
              <a:t>Pre-qualification documents (SBD documents, etc.)</a:t>
            </a:r>
          </a:p>
          <a:p>
            <a:pPr marL="95250" fontAlgn="auto">
              <a:lnSpc>
                <a:spcPct val="150000"/>
              </a:lnSpc>
              <a:spcBef>
                <a:spcPts val="0"/>
              </a:spcBef>
              <a:spcAft>
                <a:spcPts val="0"/>
              </a:spcAft>
              <a:tabLst>
                <a:tab pos="273050" algn="l"/>
              </a:tabLst>
              <a:defRPr/>
            </a:pPr>
            <a:r>
              <a:rPr lang="en-US" sz="1600" b="1" dirty="0">
                <a:solidFill>
                  <a:srgbClr val="002060"/>
                </a:solidFill>
              </a:rPr>
              <a:t>Section 2</a:t>
            </a:r>
          </a:p>
          <a:p>
            <a:pPr marL="266700" indent="-171450" fontAlgn="auto">
              <a:lnSpc>
                <a:spcPct val="150000"/>
              </a:lnSpc>
              <a:spcBef>
                <a:spcPts val="0"/>
              </a:spcBef>
              <a:spcAft>
                <a:spcPts val="0"/>
              </a:spcAft>
              <a:buFont typeface="Arial" pitchFamily="34" charset="0"/>
              <a:buChar char="•"/>
              <a:tabLst>
                <a:tab pos="273050" algn="l"/>
              </a:tabLst>
              <a:defRPr/>
            </a:pPr>
            <a:r>
              <a:rPr lang="en-US" sz="1600" dirty="0">
                <a:solidFill>
                  <a:srgbClr val="002060"/>
                </a:solidFill>
              </a:rPr>
              <a:t>Responses to technical requirements and supporting documents</a:t>
            </a:r>
          </a:p>
          <a:p>
            <a:pPr marL="266700" indent="-171450" fontAlgn="auto">
              <a:lnSpc>
                <a:spcPct val="150000"/>
              </a:lnSpc>
              <a:spcBef>
                <a:spcPts val="0"/>
              </a:spcBef>
              <a:spcAft>
                <a:spcPts val="0"/>
              </a:spcAft>
              <a:buFont typeface="Arial" pitchFamily="34" charset="0"/>
              <a:buChar char="•"/>
              <a:tabLst>
                <a:tab pos="273050" algn="l"/>
              </a:tabLst>
              <a:defRPr/>
            </a:pPr>
            <a:r>
              <a:rPr lang="en-ZA" sz="1600" dirty="0">
                <a:solidFill>
                  <a:srgbClr val="002060"/>
                </a:solidFill>
              </a:rPr>
              <a:t>References/testimonials</a:t>
            </a:r>
          </a:p>
          <a:p>
            <a:pPr marL="266700" indent="-171450" fontAlgn="auto">
              <a:lnSpc>
                <a:spcPct val="150000"/>
              </a:lnSpc>
              <a:spcBef>
                <a:spcPts val="0"/>
              </a:spcBef>
              <a:spcAft>
                <a:spcPts val="0"/>
              </a:spcAft>
              <a:buFont typeface="Arial" pitchFamily="34" charset="0"/>
              <a:buChar char="•"/>
              <a:tabLst>
                <a:tab pos="273050" algn="l"/>
              </a:tabLst>
              <a:defRPr/>
            </a:pPr>
            <a:r>
              <a:rPr lang="en-ZA" sz="1600" dirty="0">
                <a:solidFill>
                  <a:srgbClr val="002060"/>
                </a:solidFill>
              </a:rPr>
              <a:t>3 years audited /reviewed Financial statements</a:t>
            </a:r>
          </a:p>
          <a:p>
            <a:pPr marL="95250" fontAlgn="auto">
              <a:lnSpc>
                <a:spcPct val="150000"/>
              </a:lnSpc>
              <a:spcBef>
                <a:spcPts val="0"/>
              </a:spcBef>
              <a:spcAft>
                <a:spcPts val="0"/>
              </a:spcAft>
              <a:tabLst>
                <a:tab pos="273050" algn="l"/>
              </a:tabLst>
              <a:defRPr/>
            </a:pPr>
            <a:r>
              <a:rPr lang="en-ZA" sz="1600" b="1" dirty="0">
                <a:solidFill>
                  <a:srgbClr val="002060"/>
                </a:solidFill>
              </a:rPr>
              <a:t>Section 3</a:t>
            </a:r>
          </a:p>
          <a:p>
            <a:pPr marL="95250" fontAlgn="auto">
              <a:lnSpc>
                <a:spcPct val="150000"/>
              </a:lnSpc>
              <a:spcBef>
                <a:spcPts val="0"/>
              </a:spcBef>
              <a:spcAft>
                <a:spcPts val="0"/>
              </a:spcAft>
              <a:tabLst>
                <a:tab pos="273050" algn="l"/>
              </a:tabLst>
              <a:defRPr/>
            </a:pPr>
            <a:r>
              <a:rPr lang="en-ZA" sz="1600" b="1" dirty="0">
                <a:solidFill>
                  <a:srgbClr val="002060"/>
                </a:solidFill>
              </a:rPr>
              <a:t>•	</a:t>
            </a:r>
            <a:r>
              <a:rPr lang="en-ZA" sz="1600" dirty="0">
                <a:solidFill>
                  <a:srgbClr val="002060"/>
                </a:solidFill>
              </a:rPr>
              <a:t>Company profile</a:t>
            </a:r>
          </a:p>
          <a:p>
            <a:pPr marL="95250" fontAlgn="auto">
              <a:lnSpc>
                <a:spcPct val="150000"/>
              </a:lnSpc>
              <a:spcBef>
                <a:spcPts val="0"/>
              </a:spcBef>
              <a:spcAft>
                <a:spcPts val="0"/>
              </a:spcAft>
              <a:tabLst>
                <a:tab pos="273050" algn="l"/>
              </a:tabLst>
              <a:defRPr/>
            </a:pPr>
            <a:r>
              <a:rPr lang="en-ZA" sz="1600" dirty="0">
                <a:solidFill>
                  <a:srgbClr val="002060"/>
                </a:solidFill>
              </a:rPr>
              <a:t>•	Supplementary information</a:t>
            </a:r>
          </a:p>
          <a:p>
            <a:pPr marL="95250" fontAlgn="auto">
              <a:lnSpc>
                <a:spcPct val="150000"/>
              </a:lnSpc>
              <a:spcBef>
                <a:spcPts val="0"/>
              </a:spcBef>
              <a:spcAft>
                <a:spcPts val="0"/>
              </a:spcAft>
              <a:tabLst>
                <a:tab pos="273050" algn="l"/>
              </a:tabLst>
              <a:defRPr/>
            </a:pPr>
            <a:r>
              <a:rPr lang="en-ZA" sz="1600" b="1" dirty="0">
                <a:solidFill>
                  <a:srgbClr val="002060"/>
                </a:solidFill>
              </a:rPr>
              <a:t>Section 4 </a:t>
            </a:r>
          </a:p>
          <a:p>
            <a:pPr marL="95250" fontAlgn="auto">
              <a:lnSpc>
                <a:spcPct val="150000"/>
              </a:lnSpc>
              <a:spcBef>
                <a:spcPts val="0"/>
              </a:spcBef>
              <a:spcAft>
                <a:spcPts val="0"/>
              </a:spcAft>
              <a:tabLst>
                <a:tab pos="273050" algn="l"/>
              </a:tabLst>
              <a:defRPr/>
            </a:pPr>
            <a:r>
              <a:rPr lang="en-ZA" sz="1600" b="1" dirty="0">
                <a:solidFill>
                  <a:srgbClr val="002060"/>
                </a:solidFill>
              </a:rPr>
              <a:t>•	</a:t>
            </a:r>
            <a:r>
              <a:rPr lang="en-ZA" sz="1600" dirty="0">
                <a:solidFill>
                  <a:srgbClr val="002060"/>
                </a:solidFill>
              </a:rPr>
              <a:t>The Bidder’s Standard Terms and Condition for subscription license relating to E</a:t>
            </a:r>
            <a:r>
              <a:rPr lang="en-US" sz="1600" dirty="0">
                <a:solidFill>
                  <a:srgbClr val="002060"/>
                </a:solidFill>
              </a:rPr>
              <a:t>conomic, Industry, Company and Individual research database tool </a:t>
            </a:r>
            <a:endParaRPr lang="en-ZA" sz="1600" b="1" dirty="0">
              <a:solidFill>
                <a:srgbClr val="002060"/>
              </a:solidFill>
            </a:endParaRPr>
          </a:p>
          <a:p>
            <a:pPr marL="266700" indent="-171450" fontAlgn="auto">
              <a:lnSpc>
                <a:spcPct val="150000"/>
              </a:lnSpc>
              <a:spcBef>
                <a:spcPts val="0"/>
              </a:spcBef>
              <a:spcAft>
                <a:spcPts val="0"/>
              </a:spcAft>
              <a:buFont typeface="Arial" pitchFamily="34" charset="0"/>
              <a:buChar char="•"/>
              <a:tabLst>
                <a:tab pos="273050" algn="l"/>
              </a:tabLst>
              <a:defRPr/>
            </a:pPr>
            <a:endParaRPr lang="en-US" sz="1200" dirty="0">
              <a:solidFill>
                <a:srgbClr val="002060"/>
              </a:solidFill>
            </a:endParaRPr>
          </a:p>
        </p:txBody>
      </p:sp>
      <p:sp>
        <p:nvSpPr>
          <p:cNvPr id="8" name="Rectangle 43">
            <a:extLst>
              <a:ext uri="{FF2B5EF4-FFF2-40B4-BE49-F238E27FC236}">
                <a16:creationId xmlns:a16="http://schemas.microsoft.com/office/drawing/2014/main" id="{443ACD5A-0436-AB27-9A08-6E59E425ABBA}"/>
              </a:ext>
            </a:extLst>
          </p:cNvPr>
          <p:cNvSpPr>
            <a:spLocks noChangeArrowheads="1"/>
          </p:cNvSpPr>
          <p:nvPr/>
        </p:nvSpPr>
        <p:spPr bwMode="auto">
          <a:xfrm>
            <a:off x="7360996" y="2380245"/>
            <a:ext cx="774700" cy="447037"/>
          </a:xfrm>
          <a:prstGeom prst="rect">
            <a:avLst/>
          </a:prstGeom>
          <a:solidFill>
            <a:schemeClr val="tx2">
              <a:lumMod val="75000"/>
            </a:schemeClr>
          </a:solidFill>
          <a:ln w="9525" algn="ctr">
            <a:noFill/>
            <a:miter lim="800000"/>
            <a:headEnd/>
            <a:tailEnd/>
          </a:ln>
          <a:effectLst>
            <a:outerShdw blurRad="50800" dist="38100" dir="2700000" algn="tl" rotWithShape="0">
              <a:prstClr val="black">
                <a:alpha val="40000"/>
              </a:prstClr>
            </a:outerShdw>
          </a:effectLst>
        </p:spPr>
        <p:txBody>
          <a:bodyPr wrap="none" anchor="ctr"/>
          <a:lstStyle/>
          <a:p>
            <a:pPr>
              <a:defRPr/>
            </a:pPr>
            <a:endParaRPr lang="en-US" sz="1800" dirty="0">
              <a:solidFill>
                <a:srgbClr val="FFFFFF"/>
              </a:solidFill>
              <a:effectLst>
                <a:outerShdw blurRad="38100" dist="38100" dir="2700000" algn="tl">
                  <a:srgbClr val="000000">
                    <a:alpha val="43137"/>
                  </a:srgbClr>
                </a:outerShdw>
              </a:effectLst>
              <a:latin typeface="Calibri"/>
              <a:cs typeface="+mn-cs"/>
            </a:endParaRPr>
          </a:p>
        </p:txBody>
      </p:sp>
      <p:sp>
        <p:nvSpPr>
          <p:cNvPr id="9" name="Freeform 23">
            <a:extLst>
              <a:ext uri="{FF2B5EF4-FFF2-40B4-BE49-F238E27FC236}">
                <a16:creationId xmlns:a16="http://schemas.microsoft.com/office/drawing/2014/main" id="{86045117-8F3F-639D-AC68-E6839FBA2A1C}"/>
              </a:ext>
            </a:extLst>
          </p:cNvPr>
          <p:cNvSpPr>
            <a:spLocks/>
          </p:cNvSpPr>
          <p:nvPr/>
        </p:nvSpPr>
        <p:spPr bwMode="auto">
          <a:xfrm>
            <a:off x="7550815" y="2421540"/>
            <a:ext cx="395061" cy="364445"/>
          </a:xfrm>
          <a:custGeom>
            <a:avLst/>
            <a:gdLst>
              <a:gd name="T0" fmla="*/ 2 w 140"/>
              <a:gd name="T1" fmla="*/ 94 h 152"/>
              <a:gd name="T2" fmla="*/ 2 w 140"/>
              <a:gd name="T3" fmla="*/ 94 h 152"/>
              <a:gd name="T4" fmla="*/ 0 w 140"/>
              <a:gd name="T5" fmla="*/ 88 h 152"/>
              <a:gd name="T6" fmla="*/ 2 w 140"/>
              <a:gd name="T7" fmla="*/ 82 h 152"/>
              <a:gd name="T8" fmla="*/ 6 w 140"/>
              <a:gd name="T9" fmla="*/ 76 h 152"/>
              <a:gd name="T10" fmla="*/ 20 w 140"/>
              <a:gd name="T11" fmla="*/ 68 h 152"/>
              <a:gd name="T12" fmla="*/ 20 w 140"/>
              <a:gd name="T13" fmla="*/ 68 h 152"/>
              <a:gd name="T14" fmla="*/ 26 w 140"/>
              <a:gd name="T15" fmla="*/ 68 h 152"/>
              <a:gd name="T16" fmla="*/ 28 w 140"/>
              <a:gd name="T17" fmla="*/ 68 h 152"/>
              <a:gd name="T18" fmla="*/ 32 w 140"/>
              <a:gd name="T19" fmla="*/ 72 h 152"/>
              <a:gd name="T20" fmla="*/ 32 w 140"/>
              <a:gd name="T21" fmla="*/ 72 h 152"/>
              <a:gd name="T22" fmla="*/ 38 w 140"/>
              <a:gd name="T23" fmla="*/ 92 h 152"/>
              <a:gd name="T24" fmla="*/ 38 w 140"/>
              <a:gd name="T25" fmla="*/ 92 h 152"/>
              <a:gd name="T26" fmla="*/ 42 w 140"/>
              <a:gd name="T27" fmla="*/ 100 h 152"/>
              <a:gd name="T28" fmla="*/ 44 w 140"/>
              <a:gd name="T29" fmla="*/ 100 h 152"/>
              <a:gd name="T30" fmla="*/ 48 w 140"/>
              <a:gd name="T31" fmla="*/ 94 h 152"/>
              <a:gd name="T32" fmla="*/ 90 w 140"/>
              <a:gd name="T33" fmla="*/ 22 h 152"/>
              <a:gd name="T34" fmla="*/ 90 w 140"/>
              <a:gd name="T35" fmla="*/ 22 h 152"/>
              <a:gd name="T36" fmla="*/ 96 w 140"/>
              <a:gd name="T37" fmla="*/ 16 h 152"/>
              <a:gd name="T38" fmla="*/ 104 w 140"/>
              <a:gd name="T39" fmla="*/ 10 h 152"/>
              <a:gd name="T40" fmla="*/ 112 w 140"/>
              <a:gd name="T41" fmla="*/ 6 h 152"/>
              <a:gd name="T42" fmla="*/ 134 w 140"/>
              <a:gd name="T43" fmla="*/ 0 h 152"/>
              <a:gd name="T44" fmla="*/ 134 w 140"/>
              <a:gd name="T45" fmla="*/ 0 h 152"/>
              <a:gd name="T46" fmla="*/ 136 w 140"/>
              <a:gd name="T47" fmla="*/ 0 h 152"/>
              <a:gd name="T48" fmla="*/ 138 w 140"/>
              <a:gd name="T49" fmla="*/ 0 h 152"/>
              <a:gd name="T50" fmla="*/ 140 w 140"/>
              <a:gd name="T51" fmla="*/ 2 h 152"/>
              <a:gd name="T52" fmla="*/ 140 w 140"/>
              <a:gd name="T53" fmla="*/ 4 h 152"/>
              <a:gd name="T54" fmla="*/ 136 w 140"/>
              <a:gd name="T55" fmla="*/ 10 h 152"/>
              <a:gd name="T56" fmla="*/ 136 w 140"/>
              <a:gd name="T57" fmla="*/ 10 h 152"/>
              <a:gd name="T58" fmla="*/ 110 w 140"/>
              <a:gd name="T59" fmla="*/ 46 h 152"/>
              <a:gd name="T60" fmla="*/ 86 w 140"/>
              <a:gd name="T61" fmla="*/ 82 h 152"/>
              <a:gd name="T62" fmla="*/ 64 w 140"/>
              <a:gd name="T63" fmla="*/ 120 h 152"/>
              <a:gd name="T64" fmla="*/ 52 w 140"/>
              <a:gd name="T65" fmla="*/ 142 h 152"/>
              <a:gd name="T66" fmla="*/ 52 w 140"/>
              <a:gd name="T67" fmla="*/ 142 h 152"/>
              <a:gd name="T68" fmla="*/ 50 w 140"/>
              <a:gd name="T69" fmla="*/ 146 h 152"/>
              <a:gd name="T70" fmla="*/ 46 w 140"/>
              <a:gd name="T71" fmla="*/ 150 h 152"/>
              <a:gd name="T72" fmla="*/ 38 w 140"/>
              <a:gd name="T73" fmla="*/ 150 h 152"/>
              <a:gd name="T74" fmla="*/ 38 w 140"/>
              <a:gd name="T75" fmla="*/ 150 h 152"/>
              <a:gd name="T76" fmla="*/ 26 w 140"/>
              <a:gd name="T77" fmla="*/ 152 h 152"/>
              <a:gd name="T78" fmla="*/ 26 w 140"/>
              <a:gd name="T79" fmla="*/ 152 h 152"/>
              <a:gd name="T80" fmla="*/ 20 w 140"/>
              <a:gd name="T81" fmla="*/ 150 h 152"/>
              <a:gd name="T82" fmla="*/ 18 w 140"/>
              <a:gd name="T83" fmla="*/ 146 h 152"/>
              <a:gd name="T84" fmla="*/ 16 w 140"/>
              <a:gd name="T85" fmla="*/ 142 h 152"/>
              <a:gd name="T86" fmla="*/ 2 w 140"/>
              <a:gd name="T87" fmla="*/ 94 h 15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0"/>
              <a:gd name="T133" fmla="*/ 0 h 152"/>
              <a:gd name="T134" fmla="*/ 140 w 140"/>
              <a:gd name="T135" fmla="*/ 152 h 15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0" h="152">
                <a:moveTo>
                  <a:pt x="2" y="94"/>
                </a:moveTo>
                <a:lnTo>
                  <a:pt x="2" y="94"/>
                </a:lnTo>
                <a:lnTo>
                  <a:pt x="0" y="88"/>
                </a:lnTo>
                <a:lnTo>
                  <a:pt x="2" y="82"/>
                </a:lnTo>
                <a:lnTo>
                  <a:pt x="6" y="76"/>
                </a:lnTo>
                <a:lnTo>
                  <a:pt x="20" y="68"/>
                </a:lnTo>
                <a:lnTo>
                  <a:pt x="26" y="68"/>
                </a:lnTo>
                <a:lnTo>
                  <a:pt x="28" y="68"/>
                </a:lnTo>
                <a:lnTo>
                  <a:pt x="32" y="72"/>
                </a:lnTo>
                <a:lnTo>
                  <a:pt x="38" y="92"/>
                </a:lnTo>
                <a:lnTo>
                  <a:pt x="42" y="100"/>
                </a:lnTo>
                <a:lnTo>
                  <a:pt x="44" y="100"/>
                </a:lnTo>
                <a:lnTo>
                  <a:pt x="48" y="94"/>
                </a:lnTo>
                <a:lnTo>
                  <a:pt x="90" y="22"/>
                </a:lnTo>
                <a:lnTo>
                  <a:pt x="96" y="16"/>
                </a:lnTo>
                <a:lnTo>
                  <a:pt x="104" y="10"/>
                </a:lnTo>
                <a:lnTo>
                  <a:pt x="112" y="6"/>
                </a:lnTo>
                <a:lnTo>
                  <a:pt x="134" y="0"/>
                </a:lnTo>
                <a:lnTo>
                  <a:pt x="136" y="0"/>
                </a:lnTo>
                <a:lnTo>
                  <a:pt x="138" y="0"/>
                </a:lnTo>
                <a:lnTo>
                  <a:pt x="140" y="2"/>
                </a:lnTo>
                <a:lnTo>
                  <a:pt x="140" y="4"/>
                </a:lnTo>
                <a:lnTo>
                  <a:pt x="136" y="10"/>
                </a:lnTo>
                <a:lnTo>
                  <a:pt x="110" y="46"/>
                </a:lnTo>
                <a:lnTo>
                  <a:pt x="86" y="82"/>
                </a:lnTo>
                <a:lnTo>
                  <a:pt x="64" y="120"/>
                </a:lnTo>
                <a:lnTo>
                  <a:pt x="52" y="142"/>
                </a:lnTo>
                <a:lnTo>
                  <a:pt x="50" y="146"/>
                </a:lnTo>
                <a:lnTo>
                  <a:pt x="46" y="150"/>
                </a:lnTo>
                <a:lnTo>
                  <a:pt x="38" y="150"/>
                </a:lnTo>
                <a:lnTo>
                  <a:pt x="26" y="152"/>
                </a:lnTo>
                <a:lnTo>
                  <a:pt x="20" y="150"/>
                </a:lnTo>
                <a:lnTo>
                  <a:pt x="18" y="146"/>
                </a:lnTo>
                <a:lnTo>
                  <a:pt x="16" y="142"/>
                </a:lnTo>
                <a:lnTo>
                  <a:pt x="2" y="94"/>
                </a:lnTo>
                <a:close/>
              </a:path>
            </a:pathLst>
          </a:custGeom>
          <a:solidFill>
            <a:schemeClr val="bg1"/>
          </a:solidFill>
          <a:ln w="9525">
            <a:noFill/>
            <a:round/>
            <a:headEnd/>
            <a:tailEnd/>
          </a:ln>
          <a:effectLst>
            <a:outerShdw blurRad="50800" dist="38100" dir="2700000" algn="tl" rotWithShape="0">
              <a:prstClr val="black">
                <a:alpha val="40000"/>
              </a:prstClr>
            </a:outerShdw>
          </a:effectLst>
        </p:spPr>
        <p:txBody>
          <a:bodyPr/>
          <a:lstStyle/>
          <a:p>
            <a:pPr algn="l">
              <a:defRPr/>
            </a:pPr>
            <a:endParaRPr lang="en-US" sz="1800" dirty="0">
              <a:solidFill>
                <a:srgbClr val="000000"/>
              </a:solidFill>
              <a:cs typeface="+mn-cs"/>
            </a:endParaRPr>
          </a:p>
        </p:txBody>
      </p:sp>
    </p:spTree>
    <p:extLst>
      <p:ext uri="{BB962C8B-B14F-4D97-AF65-F5344CB8AC3E}">
        <p14:creationId xmlns:p14="http://schemas.microsoft.com/office/powerpoint/2010/main" val="397882381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D148FCA-C885-1947-AA56-56A5725338E5}"/>
              </a:ext>
            </a:extLst>
          </p:cNvPr>
          <p:cNvPicPr>
            <a:picLocks noChangeAspect="1"/>
          </p:cNvPicPr>
          <p:nvPr/>
        </p:nvPicPr>
        <p:blipFill>
          <a:blip r:embed="rId3"/>
          <a:stretch>
            <a:fillRect/>
          </a:stretch>
        </p:blipFill>
        <p:spPr>
          <a:xfrm>
            <a:off x="646212" y="6069577"/>
            <a:ext cx="1277180" cy="421427"/>
          </a:xfrm>
          <a:prstGeom prst="rect">
            <a:avLst/>
          </a:prstGeom>
        </p:spPr>
      </p:pic>
    </p:spTree>
    <p:extLst>
      <p:ext uri="{BB962C8B-B14F-4D97-AF65-F5344CB8AC3E}">
        <p14:creationId xmlns:p14="http://schemas.microsoft.com/office/powerpoint/2010/main" val="34312117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B2FC88-D3AB-546E-3DF0-FD12262AAD0E}"/>
              </a:ext>
            </a:extLst>
          </p:cNvPr>
          <p:cNvSpPr>
            <a:spLocks noGrp="1"/>
          </p:cNvSpPr>
          <p:nvPr>
            <p:ph type="title"/>
          </p:nvPr>
        </p:nvSpPr>
        <p:spPr/>
        <p:txBody>
          <a:bodyPr>
            <a:normAutofit fontScale="90000"/>
          </a:bodyPr>
          <a:lstStyle/>
          <a:p>
            <a:r>
              <a:rPr lang="en-ZA" dirty="0"/>
              <a:t>RFP Timelines</a:t>
            </a:r>
            <a:br>
              <a:rPr lang="en-ZA" dirty="0"/>
            </a:br>
            <a:endParaRPr lang="en-ZA" dirty="0"/>
          </a:p>
        </p:txBody>
      </p:sp>
      <p:sp>
        <p:nvSpPr>
          <p:cNvPr id="3" name="Slide Number Placeholder 2">
            <a:extLst>
              <a:ext uri="{FF2B5EF4-FFF2-40B4-BE49-F238E27FC236}">
                <a16:creationId xmlns:a16="http://schemas.microsoft.com/office/drawing/2014/main" id="{3341BD21-F49E-B1E5-B1EB-BC081CE9AF85}"/>
              </a:ext>
            </a:extLst>
          </p:cNvPr>
          <p:cNvSpPr>
            <a:spLocks noGrp="1"/>
          </p:cNvSpPr>
          <p:nvPr>
            <p:ph type="sldNum" sz="quarter" idx="10"/>
          </p:nvPr>
        </p:nvSpPr>
        <p:spPr/>
        <p:txBody>
          <a:bodyPr/>
          <a:lstStyle/>
          <a:p>
            <a:fld id="{B540B12B-D968-2643-8E7F-238A3C456CC9}" type="slidenum">
              <a:rPr lang="en-US" smtClean="0"/>
              <a:pPr/>
              <a:t>3</a:t>
            </a:fld>
            <a:endParaRPr lang="en-US" dirty="0"/>
          </a:p>
        </p:txBody>
      </p:sp>
      <p:graphicFrame>
        <p:nvGraphicFramePr>
          <p:cNvPr id="6" name="Table 5">
            <a:extLst>
              <a:ext uri="{FF2B5EF4-FFF2-40B4-BE49-F238E27FC236}">
                <a16:creationId xmlns:a16="http://schemas.microsoft.com/office/drawing/2014/main" id="{7E79D354-1C46-70A1-7D49-DC4C182C78D4}"/>
              </a:ext>
            </a:extLst>
          </p:cNvPr>
          <p:cNvGraphicFramePr>
            <a:graphicFrameLocks noGrp="1"/>
          </p:cNvGraphicFramePr>
          <p:nvPr>
            <p:extLst>
              <p:ext uri="{D42A27DB-BD31-4B8C-83A1-F6EECF244321}">
                <p14:modId xmlns:p14="http://schemas.microsoft.com/office/powerpoint/2010/main" val="2532315682"/>
              </p:ext>
            </p:extLst>
          </p:nvPr>
        </p:nvGraphicFramePr>
        <p:xfrm>
          <a:off x="341993" y="1091811"/>
          <a:ext cx="7886700" cy="4850954"/>
        </p:xfrm>
        <a:graphic>
          <a:graphicData uri="http://schemas.openxmlformats.org/drawingml/2006/table">
            <a:tbl>
              <a:tblPr firstRow="1" bandRow="1">
                <a:tableStyleId>{5C22544A-7EE6-4342-B048-85BDC9FD1C3A}</a:tableStyleId>
              </a:tblPr>
              <a:tblGrid>
                <a:gridCol w="5178933">
                  <a:extLst>
                    <a:ext uri="{9D8B030D-6E8A-4147-A177-3AD203B41FA5}">
                      <a16:colId xmlns:a16="http://schemas.microsoft.com/office/drawing/2014/main" val="20000"/>
                    </a:ext>
                  </a:extLst>
                </a:gridCol>
                <a:gridCol w="2707767">
                  <a:extLst>
                    <a:ext uri="{9D8B030D-6E8A-4147-A177-3AD203B41FA5}">
                      <a16:colId xmlns:a16="http://schemas.microsoft.com/office/drawing/2014/main" val="20001"/>
                    </a:ext>
                  </a:extLst>
                </a:gridCol>
              </a:tblGrid>
              <a:tr h="550628">
                <a:tc>
                  <a:txBody>
                    <a:bodyPr/>
                    <a:lstStyle/>
                    <a:p>
                      <a:r>
                        <a:rPr lang="en-ZA" dirty="0">
                          <a:solidFill>
                            <a:srgbClr val="002060"/>
                          </a:solidFill>
                        </a:rPr>
                        <a:t>ACTIVITY</a:t>
                      </a:r>
                    </a:p>
                  </a:txBody>
                  <a:tcPr/>
                </a:tc>
                <a:tc>
                  <a:txBody>
                    <a:bodyPr/>
                    <a:lstStyle/>
                    <a:p>
                      <a:pPr algn="l"/>
                      <a:r>
                        <a:rPr lang="en-ZA" dirty="0">
                          <a:solidFill>
                            <a:srgbClr val="002060"/>
                          </a:solidFill>
                        </a:rPr>
                        <a:t>DUE DATE</a:t>
                      </a:r>
                    </a:p>
                  </a:txBody>
                  <a:tcPr/>
                </a:tc>
                <a:extLst>
                  <a:ext uri="{0D108BD9-81ED-4DB2-BD59-A6C34878D82A}">
                    <a16:rowId xmlns:a16="http://schemas.microsoft.com/office/drawing/2014/main" val="10000"/>
                  </a:ext>
                </a:extLst>
              </a:tr>
              <a:tr h="716721">
                <a:tc>
                  <a:txBody>
                    <a:bodyPr/>
                    <a:lstStyle/>
                    <a:p>
                      <a:pPr marL="0" marR="0" indent="0" algn="l" defTabSz="932962" rtl="0" eaLnBrk="1" fontAlgn="auto" latinLnBrk="0" hangingPunct="1">
                        <a:lnSpc>
                          <a:spcPct val="100000"/>
                        </a:lnSpc>
                        <a:spcBef>
                          <a:spcPts val="0"/>
                        </a:spcBef>
                        <a:spcAft>
                          <a:spcPts val="0"/>
                        </a:spcAft>
                        <a:buClrTx/>
                        <a:buSzTx/>
                        <a:buFontTx/>
                        <a:buNone/>
                        <a:tabLst/>
                        <a:defRPr/>
                      </a:pPr>
                      <a:r>
                        <a:rPr lang="en-ZA" sz="1800" b="1" kern="1200" baseline="0" dirty="0">
                          <a:solidFill>
                            <a:srgbClr val="002060"/>
                          </a:solidFill>
                          <a:latin typeface="+mn-lt"/>
                          <a:ea typeface="+mn-ea"/>
                          <a:cs typeface="+mn-cs"/>
                        </a:rPr>
                        <a:t>RFP Advertisement on E-Tender Portal</a:t>
                      </a:r>
                    </a:p>
                  </a:txBody>
                  <a:tcPr anchor="ctr"/>
                </a:tc>
                <a:tc>
                  <a:txBody>
                    <a:bodyPr/>
                    <a:lstStyle/>
                    <a:p>
                      <a:pPr marL="0" algn="l" defTabSz="932962" rtl="0" eaLnBrk="1" latinLnBrk="0" hangingPunct="1"/>
                      <a:r>
                        <a:rPr lang="en-ZA" sz="1800" b="1" kern="1200" baseline="0" dirty="0">
                          <a:solidFill>
                            <a:srgbClr val="002060"/>
                          </a:solidFill>
                          <a:latin typeface="+mn-lt"/>
                          <a:ea typeface="+mn-ea"/>
                          <a:cs typeface="+mn-cs"/>
                        </a:rPr>
                        <a:t>18 July 2022</a:t>
                      </a:r>
                    </a:p>
                  </a:txBody>
                  <a:tcPr anchor="ctr"/>
                </a:tc>
                <a:extLst>
                  <a:ext uri="{0D108BD9-81ED-4DB2-BD59-A6C34878D82A}">
                    <a16:rowId xmlns:a16="http://schemas.microsoft.com/office/drawing/2014/main" val="10001"/>
                  </a:ext>
                </a:extLst>
              </a:tr>
              <a:tr h="716721">
                <a:tc>
                  <a:txBody>
                    <a:bodyPr/>
                    <a:lstStyle/>
                    <a:p>
                      <a:pPr marL="0" algn="l" defTabSz="932962" rtl="0" eaLnBrk="1" latinLnBrk="0" hangingPunct="1"/>
                      <a:r>
                        <a:rPr lang="en-ZA" sz="1800" b="1" kern="1200" baseline="0" dirty="0">
                          <a:solidFill>
                            <a:srgbClr val="002060"/>
                          </a:solidFill>
                          <a:latin typeface="+mn-lt"/>
                          <a:ea typeface="+mn-ea"/>
                          <a:cs typeface="+mn-cs"/>
                        </a:rPr>
                        <a:t>Tender documents on SARS website </a:t>
                      </a:r>
                    </a:p>
                  </a:txBody>
                  <a:tcPr anchor="ctr"/>
                </a:tc>
                <a:tc>
                  <a:txBody>
                    <a:bodyPr/>
                    <a:lstStyle/>
                    <a:p>
                      <a:pPr marL="0" algn="l" defTabSz="932962" rtl="0" eaLnBrk="1" latinLnBrk="0" hangingPunct="1"/>
                      <a:r>
                        <a:rPr lang="en-ZA" sz="1800" b="1" kern="1200" baseline="0" dirty="0">
                          <a:solidFill>
                            <a:srgbClr val="002060"/>
                          </a:solidFill>
                          <a:latin typeface="+mn-lt"/>
                          <a:ea typeface="+mn-ea"/>
                          <a:cs typeface="+mn-cs"/>
                        </a:rPr>
                        <a:t>15 July 2022</a:t>
                      </a:r>
                    </a:p>
                  </a:txBody>
                  <a:tcPr anchor="ctr"/>
                </a:tc>
                <a:extLst>
                  <a:ext uri="{0D108BD9-81ED-4DB2-BD59-A6C34878D82A}">
                    <a16:rowId xmlns:a16="http://schemas.microsoft.com/office/drawing/2014/main" val="10002"/>
                  </a:ext>
                </a:extLst>
              </a:tr>
              <a:tr h="716721">
                <a:tc>
                  <a:txBody>
                    <a:bodyPr/>
                    <a:lstStyle/>
                    <a:p>
                      <a:pPr marL="0" algn="l" defTabSz="932962" rtl="0" eaLnBrk="1" latinLnBrk="0" hangingPunct="1"/>
                      <a:r>
                        <a:rPr lang="en-ZA" sz="1800" b="1" kern="1200" baseline="0" dirty="0">
                          <a:solidFill>
                            <a:srgbClr val="FF0000"/>
                          </a:solidFill>
                          <a:latin typeface="+mn-lt"/>
                          <a:ea typeface="+mn-ea"/>
                          <a:cs typeface="+mn-cs"/>
                        </a:rPr>
                        <a:t>Non-Compulsory briefing session</a:t>
                      </a:r>
                    </a:p>
                  </a:txBody>
                  <a:tcPr anchor="ctr"/>
                </a:tc>
                <a:tc>
                  <a:txBody>
                    <a:bodyPr/>
                    <a:lstStyle/>
                    <a:p>
                      <a:pPr marL="0" algn="l" defTabSz="932962" rtl="0" eaLnBrk="1" latinLnBrk="0" hangingPunct="1"/>
                      <a:r>
                        <a:rPr lang="en-ZA" sz="1800" b="1" kern="1200" baseline="0" dirty="0">
                          <a:solidFill>
                            <a:srgbClr val="FF0000"/>
                          </a:solidFill>
                          <a:latin typeface="+mn-lt"/>
                          <a:ea typeface="+mn-ea"/>
                          <a:cs typeface="+mn-cs"/>
                        </a:rPr>
                        <a:t>26 July 2022 at 12H00</a:t>
                      </a:r>
                    </a:p>
                  </a:txBody>
                  <a:tcPr anchor="ctr"/>
                </a:tc>
                <a:extLst>
                  <a:ext uri="{0D108BD9-81ED-4DB2-BD59-A6C34878D82A}">
                    <a16:rowId xmlns:a16="http://schemas.microsoft.com/office/drawing/2014/main" val="10003"/>
                  </a:ext>
                </a:extLst>
              </a:tr>
              <a:tr h="716721">
                <a:tc>
                  <a:txBody>
                    <a:bodyPr/>
                    <a:lstStyle/>
                    <a:p>
                      <a:pPr marL="0" algn="l" defTabSz="932962" rtl="0" eaLnBrk="1" latinLnBrk="0" hangingPunct="1"/>
                      <a:r>
                        <a:rPr lang="en-ZA" sz="1800" b="1" kern="1200" baseline="0" dirty="0">
                          <a:solidFill>
                            <a:srgbClr val="002060"/>
                          </a:solidFill>
                          <a:latin typeface="+mn-lt"/>
                          <a:ea typeface="+mn-ea"/>
                          <a:cs typeface="+mn-cs"/>
                        </a:rPr>
                        <a:t>Questions and Answers relating to RFP</a:t>
                      </a:r>
                    </a:p>
                  </a:txBody>
                  <a:tcPr anchor="ctr"/>
                </a:tc>
                <a:tc>
                  <a:txBody>
                    <a:bodyPr/>
                    <a:lstStyle/>
                    <a:p>
                      <a:pPr marL="0" algn="l" defTabSz="932962" rtl="0" eaLnBrk="1" latinLnBrk="0" hangingPunct="1"/>
                      <a:r>
                        <a:rPr lang="en-ZA" sz="1600" b="1" kern="1200" baseline="0" dirty="0">
                          <a:solidFill>
                            <a:srgbClr val="002060"/>
                          </a:solidFill>
                          <a:latin typeface="+mn-lt"/>
                          <a:ea typeface="+mn-ea"/>
                          <a:cs typeface="+mn-cs"/>
                        </a:rPr>
                        <a:t>18 July  – 12 August 2022</a:t>
                      </a:r>
                    </a:p>
                  </a:txBody>
                  <a:tcPr anchor="ctr"/>
                </a:tc>
                <a:extLst>
                  <a:ext uri="{0D108BD9-81ED-4DB2-BD59-A6C34878D82A}">
                    <a16:rowId xmlns:a16="http://schemas.microsoft.com/office/drawing/2014/main" val="10004"/>
                  </a:ext>
                </a:extLst>
              </a:tr>
              <a:tr h="716721">
                <a:tc>
                  <a:txBody>
                    <a:bodyPr/>
                    <a:lstStyle/>
                    <a:p>
                      <a:r>
                        <a:rPr lang="en-ZA" sz="1800" b="1" dirty="0">
                          <a:solidFill>
                            <a:srgbClr val="002060"/>
                          </a:solidFill>
                        </a:rPr>
                        <a:t>RFP Closing Date</a:t>
                      </a:r>
                    </a:p>
                  </a:txBody>
                  <a:tcPr anchor="ctr"/>
                </a:tc>
                <a:tc>
                  <a:txBody>
                    <a:bodyPr/>
                    <a:lstStyle/>
                    <a:p>
                      <a:pPr algn="l"/>
                      <a:r>
                        <a:rPr lang="en-ZA" sz="1800" b="1" baseline="0" dirty="0">
                          <a:solidFill>
                            <a:srgbClr val="002060"/>
                          </a:solidFill>
                        </a:rPr>
                        <a:t>17 August 2022</a:t>
                      </a:r>
                      <a:r>
                        <a:rPr lang="en-ZA" sz="1800" b="1" dirty="0">
                          <a:solidFill>
                            <a:srgbClr val="002060"/>
                          </a:solidFill>
                        </a:rPr>
                        <a:t>, 11h00</a:t>
                      </a:r>
                    </a:p>
                  </a:txBody>
                  <a:tcPr anchor="ctr"/>
                </a:tc>
                <a:extLst>
                  <a:ext uri="{0D108BD9-81ED-4DB2-BD59-A6C34878D82A}">
                    <a16:rowId xmlns:a16="http://schemas.microsoft.com/office/drawing/2014/main" val="10005"/>
                  </a:ext>
                </a:extLst>
              </a:tr>
              <a:tr h="716721">
                <a:tc>
                  <a:txBody>
                    <a:bodyPr/>
                    <a:lstStyle/>
                    <a:p>
                      <a:r>
                        <a:rPr lang="en-ZA" sz="1800" b="1" dirty="0">
                          <a:solidFill>
                            <a:srgbClr val="002060"/>
                          </a:solidFill>
                        </a:rPr>
                        <a:t>Notice to bidders</a:t>
                      </a:r>
                    </a:p>
                  </a:txBody>
                  <a:tcPr anchor="ctr"/>
                </a:tc>
                <a:tc>
                  <a:txBody>
                    <a:bodyPr/>
                    <a:lstStyle/>
                    <a:p>
                      <a:pPr algn="l"/>
                      <a:r>
                        <a:rPr lang="en-ZA" sz="1800" b="1" kern="1200" baseline="0" dirty="0">
                          <a:solidFill>
                            <a:srgbClr val="002060"/>
                          </a:solidFill>
                          <a:latin typeface="+mn-lt"/>
                          <a:ea typeface="+mn-ea"/>
                          <a:cs typeface="+mn-cs"/>
                        </a:rPr>
                        <a:t>End of October 2022</a:t>
                      </a:r>
                    </a:p>
                  </a:txBody>
                  <a:tcPr anchor="ct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34705870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DF07EB0-D04F-368F-3308-E02336C7CC64}"/>
              </a:ext>
            </a:extLst>
          </p:cNvPr>
          <p:cNvSpPr>
            <a:spLocks noGrp="1"/>
          </p:cNvSpPr>
          <p:nvPr>
            <p:ph type="sldNum" sz="quarter" idx="10"/>
          </p:nvPr>
        </p:nvSpPr>
        <p:spPr/>
        <p:txBody>
          <a:bodyPr/>
          <a:lstStyle/>
          <a:p>
            <a:fld id="{B540B12B-D968-2643-8E7F-238A3C456CC9}" type="slidenum">
              <a:rPr lang="en-US" smtClean="0"/>
              <a:pPr/>
              <a:t>4</a:t>
            </a:fld>
            <a:endParaRPr lang="en-US" dirty="0"/>
          </a:p>
        </p:txBody>
      </p:sp>
      <p:sp>
        <p:nvSpPr>
          <p:cNvPr id="4" name="Text Placeholder 3">
            <a:extLst>
              <a:ext uri="{FF2B5EF4-FFF2-40B4-BE49-F238E27FC236}">
                <a16:creationId xmlns:a16="http://schemas.microsoft.com/office/drawing/2014/main" id="{41974DB3-83AB-1D45-1498-0D7D56902678}"/>
              </a:ext>
            </a:extLst>
          </p:cNvPr>
          <p:cNvSpPr>
            <a:spLocks noGrp="1"/>
          </p:cNvSpPr>
          <p:nvPr>
            <p:ph type="body" sz="quarter" idx="11"/>
          </p:nvPr>
        </p:nvSpPr>
        <p:spPr>
          <a:xfrm>
            <a:off x="341312" y="2730937"/>
            <a:ext cx="8370887" cy="683995"/>
          </a:xfrm>
        </p:spPr>
        <p:txBody>
          <a:bodyPr>
            <a:normAutofit/>
          </a:bodyPr>
          <a:lstStyle/>
          <a:p>
            <a:pPr algn="ctr"/>
            <a:r>
              <a:rPr lang="en-GB" b="1" dirty="0">
                <a:solidFill>
                  <a:schemeClr val="bg1">
                    <a:lumMod val="65000"/>
                  </a:schemeClr>
                </a:solidFill>
              </a:rPr>
              <a:t>BACKGROUND AND SCOPE OF WORK</a:t>
            </a:r>
          </a:p>
          <a:p>
            <a:pPr algn="ctr"/>
            <a:endParaRPr lang="en-ZA" sz="1200" dirty="0">
              <a:solidFill>
                <a:schemeClr val="bg1">
                  <a:lumMod val="65000"/>
                </a:schemeClr>
              </a:solidFill>
            </a:endParaRPr>
          </a:p>
        </p:txBody>
      </p:sp>
    </p:spTree>
    <p:extLst>
      <p:ext uri="{BB962C8B-B14F-4D97-AF65-F5344CB8AC3E}">
        <p14:creationId xmlns:p14="http://schemas.microsoft.com/office/powerpoint/2010/main" val="8985891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CCB28B-18AA-2C45-B7AC-6C691822F894}"/>
              </a:ext>
            </a:extLst>
          </p:cNvPr>
          <p:cNvSpPr>
            <a:spLocks noGrp="1"/>
          </p:cNvSpPr>
          <p:nvPr>
            <p:ph type="title"/>
          </p:nvPr>
        </p:nvSpPr>
        <p:spPr/>
        <p:txBody>
          <a:bodyPr>
            <a:normAutofit fontScale="90000"/>
          </a:bodyPr>
          <a:lstStyle/>
          <a:p>
            <a:r>
              <a:rPr lang="en-ZA" dirty="0"/>
              <a:t>Background and Scope of work</a:t>
            </a:r>
            <a:br>
              <a:rPr lang="en-ZA" dirty="0"/>
            </a:br>
            <a:endParaRPr lang="en-ZA" dirty="0"/>
          </a:p>
        </p:txBody>
      </p:sp>
      <p:sp>
        <p:nvSpPr>
          <p:cNvPr id="3" name="Slide Number Placeholder 2">
            <a:extLst>
              <a:ext uri="{FF2B5EF4-FFF2-40B4-BE49-F238E27FC236}">
                <a16:creationId xmlns:a16="http://schemas.microsoft.com/office/drawing/2014/main" id="{21CD4A0B-55A4-80FA-0196-8776656E10B2}"/>
              </a:ext>
            </a:extLst>
          </p:cNvPr>
          <p:cNvSpPr>
            <a:spLocks noGrp="1"/>
          </p:cNvSpPr>
          <p:nvPr>
            <p:ph type="sldNum" sz="quarter" idx="10"/>
          </p:nvPr>
        </p:nvSpPr>
        <p:spPr/>
        <p:txBody>
          <a:bodyPr/>
          <a:lstStyle/>
          <a:p>
            <a:fld id="{B540B12B-D968-2643-8E7F-238A3C456CC9}" type="slidenum">
              <a:rPr lang="en-US" smtClean="0"/>
              <a:pPr/>
              <a:t>5</a:t>
            </a:fld>
            <a:endParaRPr lang="en-US" dirty="0"/>
          </a:p>
        </p:txBody>
      </p:sp>
      <p:sp>
        <p:nvSpPr>
          <p:cNvPr id="6" name="Rectangle 5">
            <a:extLst>
              <a:ext uri="{FF2B5EF4-FFF2-40B4-BE49-F238E27FC236}">
                <a16:creationId xmlns:a16="http://schemas.microsoft.com/office/drawing/2014/main" id="{A5ABFE45-36A1-293F-FEEF-4B12F39002E5}"/>
              </a:ext>
            </a:extLst>
          </p:cNvPr>
          <p:cNvSpPr/>
          <p:nvPr/>
        </p:nvSpPr>
        <p:spPr>
          <a:xfrm>
            <a:off x="420413" y="1126815"/>
            <a:ext cx="8313683" cy="4431983"/>
          </a:xfrm>
          <a:prstGeom prst="rect">
            <a:avLst/>
          </a:prstGeom>
        </p:spPr>
        <p:txBody>
          <a:bodyPr wrap="square">
            <a:spAutoFit/>
          </a:bodyPr>
          <a:lstStyle/>
          <a:p>
            <a:pPr algn="just"/>
            <a:r>
              <a:rPr lang="en-US" sz="1400" dirty="0">
                <a:solidFill>
                  <a:srgbClr val="002060"/>
                </a:solidFill>
              </a:rPr>
              <a:t>In fulfilling its mandate and role in SARS effectively, the Business Insights functional area needs to understand the nature, structure, locality, activities as well as the management structures of the different entities that are contained in the domestic and global economy.  Due to limited internal resources, an external service is required. Such a service should make it easy to gather, analyse, interpret, and report information on various entities / industries / individuals in a prompt, organised and useful manner. It needs to be a fully interactive integrated service that organises, collates, groups and reports information well on the various entities contained in its database. This required service is critical in the intelligence gathering activities relating to the taxpayer base of SARS and in particular large businesses and their related enterprises, both locally and offshore as well as the involved high net-worth individuals.</a:t>
            </a:r>
          </a:p>
          <a:p>
            <a:pPr algn="just"/>
            <a:endParaRPr lang="en-US" sz="1400" dirty="0">
              <a:solidFill>
                <a:srgbClr val="002060"/>
              </a:solidFill>
            </a:endParaRPr>
          </a:p>
          <a:p>
            <a:pPr algn="just"/>
            <a:r>
              <a:rPr lang="en-US" sz="1400" dirty="0">
                <a:solidFill>
                  <a:srgbClr val="002060"/>
                </a:solidFill>
              </a:rPr>
              <a:t>Benchmarking and best practice reviews by consultants indicated that most tax administration authorities have intelligence gathering capabilities.</a:t>
            </a:r>
          </a:p>
          <a:p>
            <a:pPr algn="just"/>
            <a:r>
              <a:rPr lang="en-US" sz="1400" dirty="0">
                <a:solidFill>
                  <a:srgbClr val="002060"/>
                </a:solidFill>
              </a:rPr>
              <a:t>SARS, and in particular the Business Insights department has up and until now used 3rd party information and data as a basis for compliance and revenue collection landscape assessments. Previous service offerings were used to enhance information with our own data, research / analytical capabilities to infer value-add input to the case selection and revenue analysis and forecasting processes. Such enhanced information has in the past indirectly led to higher quality context, understanding and the identification of class and case risks, which ultimately has delivered assessments in the audit environment.</a:t>
            </a:r>
            <a:r>
              <a:rPr lang="en-GB" sz="1600" dirty="0">
                <a:solidFill>
                  <a:srgbClr val="002060"/>
                </a:solidFill>
              </a:rPr>
              <a:t> </a:t>
            </a:r>
            <a:endParaRPr lang="en-ZA" sz="1600" dirty="0">
              <a:solidFill>
                <a:srgbClr val="002060"/>
              </a:solidFill>
            </a:endParaRPr>
          </a:p>
        </p:txBody>
      </p:sp>
    </p:spTree>
    <p:extLst>
      <p:ext uri="{BB962C8B-B14F-4D97-AF65-F5344CB8AC3E}">
        <p14:creationId xmlns:p14="http://schemas.microsoft.com/office/powerpoint/2010/main" val="3416869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C36254-F03B-FFE4-41D9-BCEA9DEAFA2D}"/>
              </a:ext>
            </a:extLst>
          </p:cNvPr>
          <p:cNvSpPr>
            <a:spLocks noGrp="1"/>
          </p:cNvSpPr>
          <p:nvPr>
            <p:ph type="title"/>
          </p:nvPr>
        </p:nvSpPr>
        <p:spPr/>
        <p:txBody>
          <a:bodyPr>
            <a:normAutofit fontScale="90000"/>
          </a:bodyPr>
          <a:lstStyle/>
          <a:p>
            <a:r>
              <a:rPr lang="en-ZA" dirty="0"/>
              <a:t>Background and Scope of work</a:t>
            </a:r>
            <a:br>
              <a:rPr lang="en-ZA" dirty="0"/>
            </a:br>
            <a:endParaRPr lang="en-ZA" dirty="0"/>
          </a:p>
        </p:txBody>
      </p:sp>
      <p:sp>
        <p:nvSpPr>
          <p:cNvPr id="3" name="Slide Number Placeholder 2">
            <a:extLst>
              <a:ext uri="{FF2B5EF4-FFF2-40B4-BE49-F238E27FC236}">
                <a16:creationId xmlns:a16="http://schemas.microsoft.com/office/drawing/2014/main" id="{1FEB98EF-272C-9300-7D0A-5B25DAB1010D}"/>
              </a:ext>
            </a:extLst>
          </p:cNvPr>
          <p:cNvSpPr>
            <a:spLocks noGrp="1"/>
          </p:cNvSpPr>
          <p:nvPr>
            <p:ph type="sldNum" sz="quarter" idx="10"/>
          </p:nvPr>
        </p:nvSpPr>
        <p:spPr/>
        <p:txBody>
          <a:bodyPr/>
          <a:lstStyle/>
          <a:p>
            <a:fld id="{B540B12B-D968-2643-8E7F-238A3C456CC9}" type="slidenum">
              <a:rPr lang="en-US" smtClean="0"/>
              <a:pPr/>
              <a:t>6</a:t>
            </a:fld>
            <a:endParaRPr lang="en-US" dirty="0"/>
          </a:p>
        </p:txBody>
      </p:sp>
      <p:sp>
        <p:nvSpPr>
          <p:cNvPr id="4" name="Text Placeholder 3">
            <a:extLst>
              <a:ext uri="{FF2B5EF4-FFF2-40B4-BE49-F238E27FC236}">
                <a16:creationId xmlns:a16="http://schemas.microsoft.com/office/drawing/2014/main" id="{1FC713FB-1E67-AB9B-8F0D-66D93BC899C3}"/>
              </a:ext>
            </a:extLst>
          </p:cNvPr>
          <p:cNvSpPr>
            <a:spLocks noGrp="1"/>
          </p:cNvSpPr>
          <p:nvPr>
            <p:ph type="body" sz="quarter" idx="11"/>
          </p:nvPr>
        </p:nvSpPr>
        <p:spPr>
          <a:xfrm>
            <a:off x="341312" y="1225694"/>
            <a:ext cx="8370887" cy="4248151"/>
          </a:xfrm>
        </p:spPr>
        <p:txBody>
          <a:bodyPr>
            <a:normAutofit fontScale="92500"/>
          </a:bodyPr>
          <a:lstStyle/>
          <a:p>
            <a:pPr algn="just"/>
            <a:r>
              <a:rPr lang="en-US" sz="1800" b="1" dirty="0">
                <a:solidFill>
                  <a:srgbClr val="002060"/>
                </a:solidFill>
              </a:rPr>
              <a:t>Based on the SARS strategy, the objective for Bidders is to provide SARS with</a:t>
            </a:r>
            <a:r>
              <a:rPr lang="en-US" sz="1800" dirty="0">
                <a:solidFill>
                  <a:srgbClr val="002060"/>
                </a:solidFill>
              </a:rPr>
              <a:t>:</a:t>
            </a:r>
          </a:p>
          <a:p>
            <a:pPr algn="just"/>
            <a:r>
              <a:rPr lang="en-US" sz="1800" b="1" dirty="0">
                <a:solidFill>
                  <a:srgbClr val="002060"/>
                </a:solidFill>
              </a:rPr>
              <a:t>Sector / Industry Reports</a:t>
            </a:r>
          </a:p>
          <a:p>
            <a:pPr algn="just"/>
            <a:endParaRPr lang="en-US" sz="1800" b="1" dirty="0">
              <a:solidFill>
                <a:srgbClr val="002060"/>
              </a:solidFill>
            </a:endParaRPr>
          </a:p>
          <a:p>
            <a:pPr algn="just"/>
            <a:r>
              <a:rPr lang="en-US" sz="1800" dirty="0">
                <a:solidFill>
                  <a:srgbClr val="002060"/>
                </a:solidFill>
              </a:rPr>
              <a:t>The service should regularly publish reports on developments in various sectors of both South African as well as rest-of-African economies. These reports must contain in-depth research by various teams of experts who have a deep understanding of the various sectors across the African / South African landscape. </a:t>
            </a:r>
          </a:p>
          <a:p>
            <a:pPr algn="just"/>
            <a:endParaRPr lang="en-US" sz="1800" dirty="0">
              <a:solidFill>
                <a:srgbClr val="002060"/>
              </a:solidFill>
            </a:endParaRPr>
          </a:p>
          <a:p>
            <a:pPr algn="just"/>
            <a:r>
              <a:rPr lang="en-US" sz="1800" dirty="0">
                <a:solidFill>
                  <a:srgbClr val="002060"/>
                </a:solidFill>
              </a:rPr>
              <a:t>Research needs to be conducted to at least the five-digit standard industrial classification code (SICC) level and should cover a significant number of companies, 90% of which are unlisted, operating in key industries. Each research report needs to include context and background that provides a snapshot of the sector structure, as well as the characteristics and size of the sector. Detailed profiles of all the significant players in the sector should be available.  An overview of the industry, the issues facing it, factors influencing it, regulatory requirements and a SWOT analysis must all be included in the reports.</a:t>
            </a:r>
          </a:p>
          <a:p>
            <a:pPr algn="just"/>
            <a:endParaRPr lang="en-ZA" dirty="0">
              <a:solidFill>
                <a:srgbClr val="002060"/>
              </a:solidFill>
            </a:endParaRPr>
          </a:p>
        </p:txBody>
      </p:sp>
    </p:spTree>
    <p:extLst>
      <p:ext uri="{BB962C8B-B14F-4D97-AF65-F5344CB8AC3E}">
        <p14:creationId xmlns:p14="http://schemas.microsoft.com/office/powerpoint/2010/main" val="41329004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C35D88-C71D-707B-586A-41F51946032A}"/>
              </a:ext>
            </a:extLst>
          </p:cNvPr>
          <p:cNvSpPr>
            <a:spLocks noGrp="1"/>
          </p:cNvSpPr>
          <p:nvPr>
            <p:ph type="title"/>
          </p:nvPr>
        </p:nvSpPr>
        <p:spPr/>
        <p:txBody>
          <a:bodyPr>
            <a:normAutofit fontScale="90000"/>
          </a:bodyPr>
          <a:lstStyle/>
          <a:p>
            <a:r>
              <a:rPr lang="en-ZA" dirty="0"/>
              <a:t>Background and Scope of work</a:t>
            </a:r>
            <a:br>
              <a:rPr lang="en-ZA" dirty="0"/>
            </a:br>
            <a:endParaRPr lang="en-ZA" dirty="0"/>
          </a:p>
        </p:txBody>
      </p:sp>
      <p:sp>
        <p:nvSpPr>
          <p:cNvPr id="3" name="Slide Number Placeholder 2">
            <a:extLst>
              <a:ext uri="{FF2B5EF4-FFF2-40B4-BE49-F238E27FC236}">
                <a16:creationId xmlns:a16="http://schemas.microsoft.com/office/drawing/2014/main" id="{CC57B135-DB47-3C2E-B265-543373759A38}"/>
              </a:ext>
            </a:extLst>
          </p:cNvPr>
          <p:cNvSpPr>
            <a:spLocks noGrp="1"/>
          </p:cNvSpPr>
          <p:nvPr>
            <p:ph type="sldNum" sz="quarter" idx="10"/>
          </p:nvPr>
        </p:nvSpPr>
        <p:spPr/>
        <p:txBody>
          <a:bodyPr/>
          <a:lstStyle/>
          <a:p>
            <a:fld id="{B540B12B-D968-2643-8E7F-238A3C456CC9}" type="slidenum">
              <a:rPr lang="en-US" smtClean="0"/>
              <a:pPr/>
              <a:t>7</a:t>
            </a:fld>
            <a:endParaRPr lang="en-US" dirty="0"/>
          </a:p>
        </p:txBody>
      </p:sp>
      <p:sp>
        <p:nvSpPr>
          <p:cNvPr id="4" name="Text Placeholder 3">
            <a:extLst>
              <a:ext uri="{FF2B5EF4-FFF2-40B4-BE49-F238E27FC236}">
                <a16:creationId xmlns:a16="http://schemas.microsoft.com/office/drawing/2014/main" id="{69E9DAF9-2CDB-79EE-CB86-D1FC9C640B20}"/>
              </a:ext>
            </a:extLst>
          </p:cNvPr>
          <p:cNvSpPr>
            <a:spLocks noGrp="1"/>
          </p:cNvSpPr>
          <p:nvPr>
            <p:ph type="body" sz="quarter" idx="11"/>
          </p:nvPr>
        </p:nvSpPr>
        <p:spPr>
          <a:xfrm>
            <a:off x="341312" y="1197558"/>
            <a:ext cx="8370887" cy="4248151"/>
          </a:xfrm>
        </p:spPr>
        <p:txBody>
          <a:bodyPr>
            <a:normAutofit fontScale="85000" lnSpcReduction="20000"/>
          </a:bodyPr>
          <a:lstStyle/>
          <a:p>
            <a:pPr algn="just"/>
            <a:r>
              <a:rPr lang="en-US" sz="1800" b="1" dirty="0">
                <a:solidFill>
                  <a:srgbClr val="002060"/>
                </a:solidFill>
              </a:rPr>
              <a:t>Corporate Information and Structures </a:t>
            </a:r>
          </a:p>
          <a:p>
            <a:pPr algn="just"/>
            <a:endParaRPr lang="en-US" sz="1800" b="1" dirty="0">
              <a:solidFill>
                <a:srgbClr val="002060"/>
              </a:solidFill>
            </a:endParaRPr>
          </a:p>
          <a:p>
            <a:pPr algn="just"/>
            <a:r>
              <a:rPr lang="en-US" sz="1800" dirty="0">
                <a:solidFill>
                  <a:srgbClr val="002060"/>
                </a:solidFill>
              </a:rPr>
              <a:t>A Corporate Structures database that maintains the ownership relationships of companies, including all significant listed and unlisted groups as well as multi-national companies, empowerment groups and state corporations is required as part of the service. Included, should be the African and international footprint of South African companies showing direct, indirect and intermediate holdings as well as management structures. The state databases present government structures at central, provincial, and local government level. These corporate structures need to be regularly updated to reflect the most recent ownership structure of the various entities. While corporate structures are relevant in understanding shareholding as well as the influence of the various entities, they are also especially important when it comes to issues of Base Erosion and Profit Shifting (BEPS) and Trade Mispricing. These two latter issues are crucial for understanding the compliance behavior of the Multinational Enterprises (MNE’s) including fulfilling in their Country-by-Country filing obligations. </a:t>
            </a:r>
          </a:p>
          <a:p>
            <a:pPr algn="just"/>
            <a:endParaRPr lang="en-US" dirty="0">
              <a:solidFill>
                <a:srgbClr val="002060"/>
              </a:solidFill>
            </a:endParaRPr>
          </a:p>
          <a:p>
            <a:pPr algn="just"/>
            <a:r>
              <a:rPr lang="en-US" sz="1800" dirty="0">
                <a:solidFill>
                  <a:srgbClr val="002060"/>
                </a:solidFill>
              </a:rPr>
              <a:t>The structures help in determining the prevalence of use of the tax havens by some multinationals. The shareholding structures (organograms) will also highlight which companies are active, deregistered, or dormant within the group structures. A large proportion of the Large Business &amp; Intelligence’s (LB&amp;I) taxpayer base is not listed and information on such taxpayers (companies) are limited to what they are willing to divulge on their websites if any.  The availability of information in a structured format such as an externally provided research database will be very beneficial in terms of understanding our compliance landscape better.</a:t>
            </a:r>
          </a:p>
          <a:p>
            <a:pPr algn="just"/>
            <a:endParaRPr lang="en-ZA" dirty="0">
              <a:solidFill>
                <a:srgbClr val="002060"/>
              </a:solidFill>
            </a:endParaRPr>
          </a:p>
        </p:txBody>
      </p:sp>
    </p:spTree>
    <p:extLst>
      <p:ext uri="{BB962C8B-B14F-4D97-AF65-F5344CB8AC3E}">
        <p14:creationId xmlns:p14="http://schemas.microsoft.com/office/powerpoint/2010/main" val="21470782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D5BC22-ABA3-DB97-D08D-F9DC0E511D17}"/>
              </a:ext>
            </a:extLst>
          </p:cNvPr>
          <p:cNvSpPr>
            <a:spLocks noGrp="1"/>
          </p:cNvSpPr>
          <p:nvPr>
            <p:ph type="title"/>
          </p:nvPr>
        </p:nvSpPr>
        <p:spPr/>
        <p:txBody>
          <a:bodyPr>
            <a:normAutofit fontScale="90000"/>
          </a:bodyPr>
          <a:lstStyle/>
          <a:p>
            <a:r>
              <a:rPr lang="en-ZA" dirty="0"/>
              <a:t>Background and Scope of work</a:t>
            </a:r>
            <a:br>
              <a:rPr lang="en-ZA" dirty="0"/>
            </a:br>
            <a:endParaRPr lang="en-ZA" dirty="0"/>
          </a:p>
        </p:txBody>
      </p:sp>
      <p:sp>
        <p:nvSpPr>
          <p:cNvPr id="3" name="Slide Number Placeholder 2">
            <a:extLst>
              <a:ext uri="{FF2B5EF4-FFF2-40B4-BE49-F238E27FC236}">
                <a16:creationId xmlns:a16="http://schemas.microsoft.com/office/drawing/2014/main" id="{A607A51F-D579-FA55-0087-FCBA61E5000C}"/>
              </a:ext>
            </a:extLst>
          </p:cNvPr>
          <p:cNvSpPr>
            <a:spLocks noGrp="1"/>
          </p:cNvSpPr>
          <p:nvPr>
            <p:ph type="sldNum" sz="quarter" idx="10"/>
          </p:nvPr>
        </p:nvSpPr>
        <p:spPr/>
        <p:txBody>
          <a:bodyPr/>
          <a:lstStyle/>
          <a:p>
            <a:fld id="{B540B12B-D968-2643-8E7F-238A3C456CC9}" type="slidenum">
              <a:rPr lang="en-US" smtClean="0"/>
              <a:pPr/>
              <a:t>8</a:t>
            </a:fld>
            <a:endParaRPr lang="en-US" dirty="0"/>
          </a:p>
        </p:txBody>
      </p:sp>
      <p:sp>
        <p:nvSpPr>
          <p:cNvPr id="4" name="Text Placeholder 3">
            <a:extLst>
              <a:ext uri="{FF2B5EF4-FFF2-40B4-BE49-F238E27FC236}">
                <a16:creationId xmlns:a16="http://schemas.microsoft.com/office/drawing/2014/main" id="{AC986088-F0C1-F865-A7B5-DEDAF00B318D}"/>
              </a:ext>
            </a:extLst>
          </p:cNvPr>
          <p:cNvSpPr>
            <a:spLocks noGrp="1"/>
          </p:cNvSpPr>
          <p:nvPr>
            <p:ph type="body" sz="quarter" idx="11"/>
          </p:nvPr>
        </p:nvSpPr>
        <p:spPr>
          <a:xfrm>
            <a:off x="341312" y="1099083"/>
            <a:ext cx="8370887" cy="4248151"/>
          </a:xfrm>
        </p:spPr>
        <p:txBody>
          <a:bodyPr>
            <a:normAutofit fontScale="70000" lnSpcReduction="20000"/>
          </a:bodyPr>
          <a:lstStyle/>
          <a:p>
            <a:r>
              <a:rPr lang="en-US" sz="1800" b="1" dirty="0">
                <a:solidFill>
                  <a:srgbClr val="002060"/>
                </a:solidFill>
              </a:rPr>
              <a:t>Directory of Directors</a:t>
            </a:r>
          </a:p>
          <a:p>
            <a:r>
              <a:rPr lang="en-US" sz="1800" dirty="0">
                <a:solidFill>
                  <a:srgbClr val="002060"/>
                </a:solidFill>
              </a:rPr>
              <a:t>A Directory of Directors that includes details of directorships and management positions in major South African state corporations, listed and unlisted companies is required. A five-year history of remuneration and shareholdings of directors of JSE-listed companies can be included. A search and filter facility should allow users to view cross company directorships and directorship across industries to establish director influence and trends in director share ownership. This functionality is particularly relevant where it relates to the status of the various High Net-Worth Individuals (HNWI) encapsulated within SARS taxpayer base.</a:t>
            </a:r>
          </a:p>
          <a:p>
            <a:endParaRPr lang="en-US" sz="1800" b="1" dirty="0">
              <a:solidFill>
                <a:srgbClr val="002060"/>
              </a:solidFill>
            </a:endParaRPr>
          </a:p>
          <a:p>
            <a:r>
              <a:rPr lang="en-US" sz="1800" b="1" dirty="0">
                <a:solidFill>
                  <a:srgbClr val="002060"/>
                </a:solidFill>
              </a:rPr>
              <a:t>Corporate Actions (M&amp;A Activity)</a:t>
            </a:r>
          </a:p>
          <a:p>
            <a:r>
              <a:rPr lang="en-US" sz="1800" dirty="0">
                <a:solidFill>
                  <a:srgbClr val="002060"/>
                </a:solidFill>
              </a:rPr>
              <a:t>Information on corporate actions is required. This service is especially supportive of research to establish compliance behavior with regards to probable Capital Gains Tax. </a:t>
            </a:r>
          </a:p>
          <a:p>
            <a:endParaRPr lang="en-US" sz="1800" dirty="0">
              <a:solidFill>
                <a:srgbClr val="002060"/>
              </a:solidFill>
            </a:endParaRPr>
          </a:p>
          <a:p>
            <a:r>
              <a:rPr lang="en-US" sz="1800" b="1" dirty="0">
                <a:solidFill>
                  <a:srgbClr val="002060"/>
                </a:solidFill>
              </a:rPr>
              <a:t>Annual Reports and Published Financials</a:t>
            </a:r>
          </a:p>
          <a:p>
            <a:r>
              <a:rPr lang="en-US" sz="1800" dirty="0">
                <a:solidFill>
                  <a:srgbClr val="002060"/>
                </a:solidFill>
              </a:rPr>
              <a:t>Annual Reports and Published Financials are required for JSE listed and if available non-listed entities.</a:t>
            </a:r>
          </a:p>
          <a:p>
            <a:endParaRPr lang="en-US" sz="1800" b="1" dirty="0">
              <a:solidFill>
                <a:srgbClr val="002060"/>
              </a:solidFill>
            </a:endParaRPr>
          </a:p>
          <a:p>
            <a:r>
              <a:rPr lang="en-US" sz="1800" b="1" dirty="0">
                <a:solidFill>
                  <a:srgbClr val="002060"/>
                </a:solidFill>
              </a:rPr>
              <a:t>Search and filter facility</a:t>
            </a:r>
          </a:p>
          <a:p>
            <a:r>
              <a:rPr lang="en-US" sz="1800" dirty="0">
                <a:solidFill>
                  <a:srgbClr val="002060"/>
                </a:solidFill>
              </a:rPr>
              <a:t>It is important that the fully interactive integrated service (most probably web based) will allow for a very effective and slick search and filter functionality.</a:t>
            </a:r>
          </a:p>
          <a:p>
            <a:endParaRPr lang="en-US" sz="1800" b="1" dirty="0">
              <a:solidFill>
                <a:srgbClr val="002060"/>
              </a:solidFill>
            </a:endParaRPr>
          </a:p>
          <a:p>
            <a:r>
              <a:rPr lang="en-US" sz="1800" b="1" dirty="0">
                <a:solidFill>
                  <a:srgbClr val="002060"/>
                </a:solidFill>
              </a:rPr>
              <a:t>The tool will significantly improve the capacity of SARS:</a:t>
            </a:r>
          </a:p>
          <a:p>
            <a:endParaRPr lang="en-US" sz="1800" b="1" dirty="0">
              <a:solidFill>
                <a:srgbClr val="002060"/>
              </a:solidFill>
            </a:endParaRPr>
          </a:p>
          <a:p>
            <a:pPr marL="342900" indent="-342900">
              <a:buFont typeface="+mj-lt"/>
              <a:buAutoNum type="arabicPeriod"/>
            </a:pPr>
            <a:r>
              <a:rPr lang="en-US" sz="1800" dirty="0">
                <a:solidFill>
                  <a:srgbClr val="002060"/>
                </a:solidFill>
              </a:rPr>
              <a:t> Within the ambit of the early stages of risk identification, case selection and compliance risk assessment.</a:t>
            </a:r>
          </a:p>
          <a:p>
            <a:pPr marL="342900" indent="-342900">
              <a:buFont typeface="+mj-lt"/>
              <a:buAutoNum type="arabicPeriod"/>
            </a:pPr>
            <a:r>
              <a:rPr lang="en-US" sz="1800" dirty="0">
                <a:solidFill>
                  <a:srgbClr val="002060"/>
                </a:solidFill>
              </a:rPr>
              <a:t>Managing reputational risk seeing that information on the economy, industries and companies are supporting the process of estimating and forecasting revenue collections which ultimately guides budget target setting of National Treasury.</a:t>
            </a:r>
          </a:p>
          <a:p>
            <a:endParaRPr lang="en-ZA" dirty="0">
              <a:solidFill>
                <a:srgbClr val="002060"/>
              </a:solidFill>
            </a:endParaRPr>
          </a:p>
        </p:txBody>
      </p:sp>
    </p:spTree>
    <p:extLst>
      <p:ext uri="{BB962C8B-B14F-4D97-AF65-F5344CB8AC3E}">
        <p14:creationId xmlns:p14="http://schemas.microsoft.com/office/powerpoint/2010/main" val="2416065518"/>
      </p:ext>
    </p:extLst>
  </p:cSld>
  <p:clrMapOvr>
    <a:masterClrMapping/>
  </p:clrMapOvr>
</p:sld>
</file>

<file path=ppt/theme/theme1.xml><?xml version="1.0" encoding="utf-8"?>
<a:theme xmlns:a="http://schemas.openxmlformats.org/drawingml/2006/main" name="Corporate Identity presentation_MANCO_2017 v1.3 SR">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15606_SARS_PLAIN_PPT.pptx" id="{6DB6358A-5B68-E44E-AD01-63344069B75A}" vid="{702AC70A-0333-DF4E-AA47-865E57494EE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369BE499DADAD940B1676B0C2ABB368B" ma:contentTypeVersion="1" ma:contentTypeDescription="Create a new document." ma:contentTypeScope="" ma:versionID="bc7b20a49262512c24b0b80ed14816fc">
  <xsd:schema xmlns:xsd="http://www.w3.org/2001/XMLSchema" xmlns:xs="http://www.w3.org/2001/XMLSchema" xmlns:p="http://schemas.microsoft.com/office/2006/metadata/properties" targetNamespace="http://schemas.microsoft.com/office/2006/metadata/properties" ma:root="true" ma:fieldsID="49bb71b7ad116188bbd087cbfba3326a">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6A6FB1A-60FB-48D3-9433-0EC83991451A}">
  <ds:schemaRefs>
    <ds:schemaRef ds:uri="http://schemas.microsoft.com/office/2006/documentManagement/types"/>
    <ds:schemaRef ds:uri="http://schemas.openxmlformats.org/package/2006/metadata/core-properties"/>
    <ds:schemaRef ds:uri="http://schemas.microsoft.com/office/2006/metadata/properties"/>
    <ds:schemaRef ds:uri="http://purl.org/dc/terms/"/>
    <ds:schemaRef ds:uri="http://purl.org/dc/dcmitype/"/>
    <ds:schemaRef ds:uri="http://schemas.microsoft.com/office/infopath/2007/PartnerControls"/>
    <ds:schemaRef ds:uri="http://www.w3.org/XML/1998/namespace"/>
    <ds:schemaRef ds:uri="http://purl.org/dc/elements/1.1/"/>
  </ds:schemaRefs>
</ds:datastoreItem>
</file>

<file path=customXml/itemProps2.xml><?xml version="1.0" encoding="utf-8"?>
<ds:datastoreItem xmlns:ds="http://schemas.openxmlformats.org/officeDocument/2006/customXml" ds:itemID="{FE6FEF6F-3EDD-4CDA-96D1-84A754F6BCC6}">
  <ds:schemaRefs>
    <ds:schemaRef ds:uri="http://schemas.microsoft.com/sharepoint/v3/contenttype/forms"/>
  </ds:schemaRefs>
</ds:datastoreItem>
</file>

<file path=customXml/itemProps3.xml><?xml version="1.0" encoding="utf-8"?>
<ds:datastoreItem xmlns:ds="http://schemas.openxmlformats.org/officeDocument/2006/customXml" ds:itemID="{B05132EF-9A62-435A-91D1-802C3555C0E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Corporate Identity presentation_MANCO_2017 v1.3 SR</Template>
  <TotalTime>3837</TotalTime>
  <Words>2509</Words>
  <Application>Microsoft Office PowerPoint</Application>
  <PresentationFormat>On-screen Show (4:3)</PresentationFormat>
  <Paragraphs>319</Paragraphs>
  <Slides>33</Slides>
  <Notes>2</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3</vt:i4>
      </vt:variant>
      <vt:variant>
        <vt:lpstr>Slide Titles</vt:lpstr>
      </vt:variant>
      <vt:variant>
        <vt:i4>33</vt:i4>
      </vt:variant>
    </vt:vector>
  </HeadingPairs>
  <TitlesOfParts>
    <vt:vector size="41" baseType="lpstr">
      <vt:lpstr>Arial</vt:lpstr>
      <vt:lpstr>Arial Narrow</vt:lpstr>
      <vt:lpstr>Calibri</vt:lpstr>
      <vt:lpstr>Wingdings</vt:lpstr>
      <vt:lpstr>Corporate Identity presentation_MANCO_2017 v1.3 SR</vt:lpstr>
      <vt:lpstr>Microsoft Word 97 - 2003 Document</vt:lpstr>
      <vt:lpstr>Worksheet</vt:lpstr>
      <vt:lpstr>Adobe Acrobat Document</vt:lpstr>
      <vt:lpstr>PowerPoint Presentation</vt:lpstr>
      <vt:lpstr>Table of Contents  </vt:lpstr>
      <vt:lpstr>Bid Evaluation Committee </vt:lpstr>
      <vt:lpstr>RFP Timelines </vt:lpstr>
      <vt:lpstr>PowerPoint Presentation</vt:lpstr>
      <vt:lpstr>Background and Scope of work </vt:lpstr>
      <vt:lpstr>Background and Scope of work </vt:lpstr>
      <vt:lpstr>Background and Scope of work </vt:lpstr>
      <vt:lpstr>Background and Scope of work </vt:lpstr>
      <vt:lpstr>Background and Scope of work </vt:lpstr>
      <vt:lpstr>PowerPoint Presentation</vt:lpstr>
      <vt:lpstr>Bid Evaluation Process :Refer to section 7 of the Main RFP doc </vt:lpstr>
      <vt:lpstr>Cont….Bid Evaluation Process :Refer to section 7 of the Main RFP doc </vt:lpstr>
      <vt:lpstr>PowerPoint Presentation</vt:lpstr>
      <vt:lpstr>Bid Evaluation Process  Gate 2 – Price </vt:lpstr>
      <vt:lpstr>B-BBEE = 20 Points </vt:lpstr>
      <vt:lpstr>B-BBEE  Certificate/Affidavit </vt:lpstr>
      <vt:lpstr>Use and acceptance of Affidavits </vt:lpstr>
      <vt:lpstr>B-BBEE Key Sections to complete in SBD </vt:lpstr>
      <vt:lpstr>SBD 6.1 sub-contracting </vt:lpstr>
      <vt:lpstr>Sub-contracting</vt:lpstr>
      <vt:lpstr>Proof of Existence:  Joint Ventures and/or Sub-Contracting </vt:lpstr>
      <vt:lpstr>PowerPoint Presentation</vt:lpstr>
      <vt:lpstr>Financial Evaluation </vt:lpstr>
      <vt:lpstr>Financial Evaluation </vt:lpstr>
      <vt:lpstr>Financial Evaluation </vt:lpstr>
      <vt:lpstr>PowerPoint Presentation</vt:lpstr>
      <vt:lpstr>Service Level Agreement </vt:lpstr>
      <vt:lpstr>PowerPoint Presentation</vt:lpstr>
      <vt:lpstr>Bid Submission </vt:lpstr>
      <vt:lpstr>File 2: Original/ Duplicate  </vt:lpstr>
      <vt:lpstr>File 1: Original/ Duplicate  </vt:lpstr>
      <vt:lpstr>PowerPoint Presentation</vt:lpstr>
    </vt:vector>
  </TitlesOfParts>
  <Company>SARS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25 Year Anniversary Powerpoint Template B</dc:title>
  <dc:creator>Simangele Radebe</dc:creator>
  <cp:lastModifiedBy>Lorraine Tema</cp:lastModifiedBy>
  <cp:revision>45</cp:revision>
  <cp:lastPrinted>2019-07-22T09:05:08Z</cp:lastPrinted>
  <dcterms:created xsi:type="dcterms:W3CDTF">2017-08-25T14:16:48Z</dcterms:created>
  <dcterms:modified xsi:type="dcterms:W3CDTF">2022-07-28T12:45:51Z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0x010100369BE499DADAD940B1676B0C2ABB368B</vt:lpwstr>
  </property>
  <property fmtid="{D5CDD505-2E9C-101B-9397-08002B2CF9AE}" pid="3" name="_dlc_DocIdItemGuid">
    <vt:lpwstr>2143bd4b-7c40-4309-8067-dc47fc5ba370</vt:lpwstr>
  </property>
  <property fmtid="{D5CDD505-2E9C-101B-9397-08002B2CF9AE}" pid="4" name="SARS SuppServ Keywords">
    <vt:lpwstr>1889;#communications|99f118ec-bc8c-499e-90c2-01975f38d542</vt:lpwstr>
  </property>
  <property fmtid="{D5CDD505-2E9C-101B-9397-08002B2CF9AE}" pid="5" name="Place in SuppServ Navigation">
    <vt:lpwstr>1888;#Templates|b43f2ca6-37ed-425a-b6bf-873d5f19db93;#2024;#Communications|8fe426ae-a6ff-4e04-a79e-3995fc7c51fa</vt:lpwstr>
  </property>
  <property fmtid="{D5CDD505-2E9C-101B-9397-08002B2CF9AE}" pid="6" name="SARS SuppServ Function">
    <vt:lpwstr>1884;#Communications|2b378cf1-a46b-45a4-b05e-8c7d84352a5f</vt:lpwstr>
  </property>
  <property fmtid="{D5CDD505-2E9C-101B-9397-08002B2CF9AE}" pid="7" name="SARS SuppServ Function0">
    <vt:lpwstr>1884;#Communications|2b378cf1-a46b-45a4-b05e-8c7d84352a5f</vt:lpwstr>
  </property>
  <property fmtid="{D5CDD505-2E9C-101B-9397-08002B2CF9AE}" pid="8" name="Order">
    <vt:r8>7400</vt:r8>
  </property>
  <property fmtid="{D5CDD505-2E9C-101B-9397-08002B2CF9AE}" pid="9" name="xd_ProgID">
    <vt:lpwstr/>
  </property>
  <property fmtid="{D5CDD505-2E9C-101B-9397-08002B2CF9AE}" pid="10" name="_CopySource">
    <vt:lpwstr>http://sarsportal/ProdQMS/Supp/SARS SuppServ Doc Router/COMMS-CI-01-T47 - PowerPoint Presentation Template Plain - Internal Template.potx</vt:lpwstr>
  </property>
  <property fmtid="{D5CDD505-2E9C-101B-9397-08002B2CF9AE}" pid="11" name="TemplateUrl">
    <vt:lpwstr/>
  </property>
  <property fmtid="{D5CDD505-2E9C-101B-9397-08002B2CF9AE}" pid="12" name="Synopsis">
    <vt:lpwstr/>
  </property>
  <property fmtid="{D5CDD505-2E9C-101B-9397-08002B2CF9AE}" pid="13" name="Applicable Year">
    <vt:lpwstr/>
  </property>
  <property fmtid="{D5CDD505-2E9C-101B-9397-08002B2CF9AE}" pid="14" name="Tender Type">
    <vt:lpwstr/>
  </property>
  <property fmtid="{D5CDD505-2E9C-101B-9397-08002B2CF9AE}" pid="15" name="Tender Number">
    <vt:lpwstr/>
  </property>
  <property fmtid="{D5CDD505-2E9C-101B-9397-08002B2CF9AE}" pid="16" name="Scam Institution">
    <vt:lpwstr/>
  </property>
  <property fmtid="{D5CDD505-2E9C-101B-9397-08002B2CF9AE}" pid="17" name="Tender Doc Type">
    <vt:lpwstr/>
  </property>
  <property fmtid="{D5CDD505-2E9C-101B-9397-08002B2CF9AE}" pid="18" name="Scam Subject">
    <vt:lpwstr/>
  </property>
  <property fmtid="{D5CDD505-2E9C-101B-9397-08002B2CF9AE}" pid="19" name="Scam Source">
    <vt:lpwstr/>
  </property>
</Properties>
</file>